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377" r:id="rId3"/>
    <p:sldId id="395" r:id="rId4"/>
    <p:sldId id="396" r:id="rId5"/>
    <p:sldId id="413" r:id="rId6"/>
    <p:sldId id="379" r:id="rId7"/>
    <p:sldId id="399" r:id="rId8"/>
    <p:sldId id="408" r:id="rId9"/>
    <p:sldId id="403" r:id="rId10"/>
    <p:sldId id="414" r:id="rId11"/>
    <p:sldId id="415" r:id="rId12"/>
    <p:sldId id="397" r:id="rId13"/>
    <p:sldId id="416" r:id="rId14"/>
    <p:sldId id="406" r:id="rId15"/>
    <p:sldId id="418" r:id="rId16"/>
    <p:sldId id="419" r:id="rId17"/>
    <p:sldId id="420" r:id="rId18"/>
    <p:sldId id="421" r:id="rId19"/>
    <p:sldId id="417" r:id="rId20"/>
    <p:sldId id="389" r:id="rId21"/>
    <p:sldId id="381" r:id="rId22"/>
  </p:sldIdLst>
  <p:sldSz cx="18288000" cy="10287000"/>
  <p:notesSz cx="6858000" cy="9144000"/>
  <p:embeddedFontLst>
    <p:embeddedFont>
      <p:font typeface="League Spartan Bold" pitchFamily="2" charset="0"/>
      <p:bold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12" autoAdjust="0"/>
    <p:restoredTop sz="94622" autoAdjust="0"/>
  </p:normalViewPr>
  <p:slideViewPr>
    <p:cSldViewPr>
      <p:cViewPr varScale="1">
        <p:scale>
          <a:sx n="50" d="100"/>
          <a:sy n="50" d="100"/>
        </p:scale>
        <p:origin x="797"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1D8BD707-D9CF-40AE-B4C6-C98DA3205C09}" type="datetimeFigureOut">
              <a:rPr lang="en-US" smtClean="0"/>
              <a:pPr/>
              <a:t>8/23/2024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Grp="1" noUngrp="1" noRot="1" noMove="1" noResize="1"/>
          </p:cNvGrpSpPr>
          <p:nvPr/>
        </p:nvGrpSpPr>
        <p:grpSpPr>
          <a:xfrm>
            <a:off x="0" y="3924300"/>
            <a:ext cx="19690883" cy="7192768"/>
            <a:chOff x="0" y="-47625"/>
            <a:chExt cx="5509197" cy="2091628"/>
          </a:xfrm>
        </p:grpSpPr>
        <p:sp>
          <p:nvSpPr>
            <p:cNvPr id="4" name="Freeform 4"/>
            <p:cNvSpPr>
              <a:spLocks noGrp="1" noRot="1" noMove="1" noResize="1" noEditPoints="1" noAdjustHandles="1" noChangeArrowheads="1" noChangeShapeType="1"/>
            </p:cNvSpPr>
            <p:nvPr/>
          </p:nvSpPr>
          <p:spPr>
            <a:xfrm>
              <a:off x="0" y="189749"/>
              <a:ext cx="5139713" cy="1854254"/>
            </a:xfrm>
            <a:custGeom>
              <a:avLst/>
              <a:gdLst/>
              <a:ahLst/>
              <a:cxnLst/>
              <a:rect l="l" t="t" r="r" b="b"/>
              <a:pathLst>
                <a:path w="5509197" h="2044003">
                  <a:moveTo>
                    <a:pt x="0" y="0"/>
                  </a:moveTo>
                  <a:lnTo>
                    <a:pt x="5509197" y="0"/>
                  </a:lnTo>
                  <a:lnTo>
                    <a:pt x="5509197" y="2044003"/>
                  </a:lnTo>
                  <a:lnTo>
                    <a:pt x="0" y="2044003"/>
                  </a:lnTo>
                  <a:close/>
                </a:path>
              </a:pathLst>
            </a:custGeom>
            <a:gradFill rotWithShape="1">
              <a:gsLst>
                <a:gs pos="0">
                  <a:srgbClr val="FFFFFF">
                    <a:alpha val="100000"/>
                  </a:srgbClr>
                </a:gs>
                <a:gs pos="100000">
                  <a:srgbClr val="2DAFE6">
                    <a:alpha val="100000"/>
                  </a:srgbClr>
                </a:gs>
              </a:gsLst>
              <a:lin ang="5400000"/>
            </a:gradFill>
          </p:spPr>
          <p:txBody>
            <a:bodyPr/>
            <a:lstStyle/>
            <a:p>
              <a:endParaRPr lang="en-GB" dirty="0"/>
            </a:p>
          </p:txBody>
        </p:sp>
        <p:sp>
          <p:nvSpPr>
            <p:cNvPr id="5" name="TextBox 5"/>
            <p:cNvSpPr txBox="1">
              <a:spLocks noGrp="1" noRot="1" noMove="1" noResize="1" noEditPoints="1" noAdjustHandles="1" noChangeArrowheads="1" noChangeShapeType="1"/>
            </p:cNvSpPr>
            <p:nvPr/>
          </p:nvSpPr>
          <p:spPr>
            <a:xfrm>
              <a:off x="0" y="-47625"/>
              <a:ext cx="5509197" cy="2091628"/>
            </a:xfrm>
            <a:prstGeom prst="rect">
              <a:avLst/>
            </a:prstGeom>
          </p:spPr>
          <p:txBody>
            <a:bodyPr lIns="50800" tIns="50800" rIns="50800" bIns="50800" rtlCol="0" anchor="ctr"/>
            <a:lstStyle/>
            <a:p>
              <a:pPr algn="ctr">
                <a:lnSpc>
                  <a:spcPts val="2399"/>
                </a:lnSpc>
              </a:pPr>
              <a:endParaRPr/>
            </a:p>
          </p:txBody>
        </p:sp>
      </p:grpSp>
      <p:sp>
        <p:nvSpPr>
          <p:cNvPr id="7" name="Freeform 7"/>
          <p:cNvSpPr/>
          <p:nvPr/>
        </p:nvSpPr>
        <p:spPr>
          <a:xfrm>
            <a:off x="-544616" y="4436267"/>
            <a:ext cx="18539511" cy="7293179"/>
          </a:xfrm>
          <a:custGeom>
            <a:avLst/>
            <a:gdLst/>
            <a:ahLst/>
            <a:cxnLst/>
            <a:rect l="l" t="t" r="r" b="b"/>
            <a:pathLst>
              <a:path w="18539511" h="7293179">
                <a:moveTo>
                  <a:pt x="0" y="0"/>
                </a:moveTo>
                <a:lnTo>
                  <a:pt x="18539511" y="0"/>
                </a:lnTo>
                <a:lnTo>
                  <a:pt x="18539511" y="7293179"/>
                </a:lnTo>
                <a:lnTo>
                  <a:pt x="0" y="7293179"/>
                </a:lnTo>
                <a:lnTo>
                  <a:pt x="0" y="0"/>
                </a:lnTo>
                <a:close/>
              </a:path>
            </a:pathLst>
          </a:custGeom>
          <a:blipFill>
            <a:blip r:embed="rId2">
              <a:alphaModFix amt="70000"/>
              <a:extLst>
                <a:ext uri="{96DAC541-7B7A-43D3-8B79-37D633B846F1}">
                  <asvg:svgBlip xmlns:asvg="http://schemas.microsoft.com/office/drawing/2016/SVG/main" r:embed="rId3"/>
                </a:ext>
              </a:extLst>
            </a:blip>
            <a:stretch>
              <a:fillRect b="-109717"/>
            </a:stretch>
          </a:blipFill>
        </p:spPr>
        <p:txBody>
          <a:bodyPr/>
          <a:lstStyle/>
          <a:p>
            <a:endParaRPr lang="en-GB"/>
          </a:p>
        </p:txBody>
      </p:sp>
      <p:sp>
        <p:nvSpPr>
          <p:cNvPr id="2" name="Freeform 2"/>
          <p:cNvSpPr/>
          <p:nvPr/>
        </p:nvSpPr>
        <p:spPr>
          <a:xfrm>
            <a:off x="4292600" y="114300"/>
            <a:ext cx="10486879" cy="4527928"/>
          </a:xfrm>
          <a:custGeom>
            <a:avLst/>
            <a:gdLst/>
            <a:ahLst/>
            <a:cxnLst/>
            <a:rect l="l" t="t" r="r" b="b"/>
            <a:pathLst>
              <a:path w="7105358" h="3067886">
                <a:moveTo>
                  <a:pt x="0" y="0"/>
                </a:moveTo>
                <a:lnTo>
                  <a:pt x="7105358" y="0"/>
                </a:lnTo>
                <a:lnTo>
                  <a:pt x="7105358" y="3067887"/>
                </a:lnTo>
                <a:lnTo>
                  <a:pt x="0" y="3067887"/>
                </a:lnTo>
                <a:lnTo>
                  <a:pt x="0" y="0"/>
                </a:lnTo>
                <a:close/>
              </a:path>
            </a:pathLst>
          </a:custGeom>
          <a:blipFill>
            <a:blip r:embed="rId4"/>
            <a:stretch>
              <a:fillRect/>
            </a:stretch>
          </a:blipFill>
        </p:spPr>
        <p:txBody>
          <a:bodyPr/>
          <a:lstStyle/>
          <a:p>
            <a:endParaRPr lang="en-GB"/>
          </a:p>
        </p:txBody>
      </p:sp>
      <p:sp>
        <p:nvSpPr>
          <p:cNvPr id="6" name="TextBox 5">
            <a:extLst>
              <a:ext uri="{FF2B5EF4-FFF2-40B4-BE49-F238E27FC236}">
                <a16:creationId xmlns:a16="http://schemas.microsoft.com/office/drawing/2014/main" id="{DE0543CD-887C-C926-5B21-DD8FFD66A4E9}"/>
              </a:ext>
            </a:extLst>
          </p:cNvPr>
          <p:cNvSpPr txBox="1"/>
          <p:nvPr/>
        </p:nvSpPr>
        <p:spPr>
          <a:xfrm>
            <a:off x="3824395" y="4607724"/>
            <a:ext cx="12042092" cy="2123658"/>
          </a:xfrm>
          <a:prstGeom prst="rect">
            <a:avLst/>
          </a:prstGeom>
          <a:noFill/>
        </p:spPr>
        <p:txBody>
          <a:bodyPr wrap="square" rtlCol="0">
            <a:spAutoFit/>
          </a:bodyPr>
          <a:lstStyle/>
          <a:p>
            <a:pPr algn="ctr"/>
            <a:r>
              <a:rPr lang="en-US" sz="4400" dirty="0" err="1">
                <a:solidFill>
                  <a:srgbClr val="002060"/>
                </a:solidFill>
                <a:latin typeface="League Spartan Bold" pitchFamily="2" charset="0"/>
              </a:rPr>
              <a:t>Icezone</a:t>
            </a:r>
            <a:r>
              <a:rPr lang="en-US" sz="4400" dirty="0">
                <a:solidFill>
                  <a:srgbClr val="002060"/>
                </a:solidFill>
                <a:latin typeface="League Spartan Bold" pitchFamily="2" charset="0"/>
              </a:rPr>
              <a:t> Installation Instructions for Hoshizaki KM Style Ice Machines</a:t>
            </a:r>
          </a:p>
          <a:p>
            <a:pPr algn="ctr"/>
            <a:endParaRPr lang="en-US" sz="4400" dirty="0">
              <a:solidFill>
                <a:srgbClr val="002060"/>
              </a:solidFill>
              <a:latin typeface="League Spartan Bold" pitchFamily="2" charset="0"/>
            </a:endParaRPr>
          </a:p>
        </p:txBody>
      </p:sp>
      <p:sp>
        <p:nvSpPr>
          <p:cNvPr id="9" name="TextBox 8">
            <a:extLst>
              <a:ext uri="{FF2B5EF4-FFF2-40B4-BE49-F238E27FC236}">
                <a16:creationId xmlns:a16="http://schemas.microsoft.com/office/drawing/2014/main" id="{FBE1A5DE-4917-EB77-67C4-E57F694C92BD}"/>
              </a:ext>
            </a:extLst>
          </p:cNvPr>
          <p:cNvSpPr txBox="1"/>
          <p:nvPr/>
        </p:nvSpPr>
        <p:spPr>
          <a:xfrm>
            <a:off x="6478244" y="6152637"/>
            <a:ext cx="6734394"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Please review the entire instructions prior to installation.</a:t>
            </a:r>
          </a:p>
        </p:txBody>
      </p:sp>
      <p:sp>
        <p:nvSpPr>
          <p:cNvPr id="10" name="TextBox 9">
            <a:extLst>
              <a:ext uri="{FF2B5EF4-FFF2-40B4-BE49-F238E27FC236}">
                <a16:creationId xmlns:a16="http://schemas.microsoft.com/office/drawing/2014/main" id="{7317CBB0-FC4A-BED7-3AC6-FA6EBA840C4E}"/>
              </a:ext>
            </a:extLst>
          </p:cNvPr>
          <p:cNvSpPr txBox="1"/>
          <p:nvPr/>
        </p:nvSpPr>
        <p:spPr>
          <a:xfrm>
            <a:off x="4916214" y="10474045"/>
            <a:ext cx="8455572" cy="307777"/>
          </a:xfrm>
          <a:prstGeom prst="rect">
            <a:avLst/>
          </a:prstGeom>
          <a:solidFill>
            <a:srgbClr val="FFFF00"/>
          </a:solidFill>
          <a:ln>
            <a:noFill/>
          </a:ln>
        </p:spPr>
        <p:txBody>
          <a:bodyPr wrap="square" rtlCol="0">
            <a:spAutoFit/>
          </a:bodyPr>
          <a:lstStyle/>
          <a:p>
            <a:r>
              <a:rPr lang="en-US" sz="1400" dirty="0"/>
              <a:t>Caution: Installation should be done by a qualified technician using appropriate safety equipment and procedures.</a:t>
            </a:r>
          </a:p>
        </p:txBody>
      </p:sp>
      <p:pic>
        <p:nvPicPr>
          <p:cNvPr id="1026" name="Picture 2" descr="Hoshizaki KM-1301SWJ Water Cooled 1247 lb Crescent Cube Style Ice Machine">
            <a:extLst>
              <a:ext uri="{FF2B5EF4-FFF2-40B4-BE49-F238E27FC236}">
                <a16:creationId xmlns:a16="http://schemas.microsoft.com/office/drawing/2014/main" id="{D1F805CF-1925-E919-BE59-BFF5C8450FD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976" b="16000"/>
          <a:stretch/>
        </p:blipFill>
        <p:spPr bwMode="auto">
          <a:xfrm>
            <a:off x="393156" y="1257301"/>
            <a:ext cx="3506289" cy="2209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823" y="9348788"/>
            <a:ext cx="18073829" cy="895163"/>
            <a:chOff x="0" y="0"/>
            <a:chExt cx="24098439" cy="1193551"/>
          </a:xfrm>
        </p:grpSpPr>
        <p:grpSp>
          <p:nvGrpSpPr>
            <p:cNvPr id="3" name="Group 3"/>
            <p:cNvGrpSpPr/>
            <p:nvPr/>
          </p:nvGrpSpPr>
          <p:grpSpPr>
            <a:xfrm>
              <a:off x="0" y="263925"/>
              <a:ext cx="21688805" cy="665700"/>
              <a:chOff x="0" y="0"/>
              <a:chExt cx="14615536" cy="448598"/>
            </a:xfrm>
          </p:grpSpPr>
          <p:sp>
            <p:nvSpPr>
              <p:cNvPr id="4" name="Freeform 4"/>
              <p:cNvSpPr/>
              <p:nvPr/>
            </p:nvSpPr>
            <p:spPr>
              <a:xfrm>
                <a:off x="0" y="0"/>
                <a:ext cx="14615536" cy="448598"/>
              </a:xfrm>
              <a:custGeom>
                <a:avLst/>
                <a:gdLst/>
                <a:ahLst/>
                <a:cxnLst/>
                <a:rect l="l" t="t" r="r" b="b"/>
                <a:pathLst>
                  <a:path w="14615536" h="448598">
                    <a:moveTo>
                      <a:pt x="0" y="0"/>
                    </a:moveTo>
                    <a:lnTo>
                      <a:pt x="14615536" y="0"/>
                    </a:lnTo>
                    <a:lnTo>
                      <a:pt x="14615536" y="448598"/>
                    </a:lnTo>
                    <a:lnTo>
                      <a:pt x="0" y="448598"/>
                    </a:lnTo>
                    <a:close/>
                  </a:path>
                </a:pathLst>
              </a:custGeom>
              <a:solidFill>
                <a:srgbClr val="2DAFE6"/>
              </a:solidFill>
            </p:spPr>
            <p:txBody>
              <a:bodyPr/>
              <a:lstStyle/>
              <a:p>
                <a:endParaRPr lang="en-GB" dirty="0">
                  <a:latin typeface="Arial" panose="020B0604020202020204" pitchFamily="34" charset="0"/>
                </a:endParaRPr>
              </a:p>
            </p:txBody>
          </p:sp>
          <p:sp>
            <p:nvSpPr>
              <p:cNvPr id="5" name="TextBox 5"/>
              <p:cNvSpPr txBox="1"/>
              <p:nvPr/>
            </p:nvSpPr>
            <p:spPr>
              <a:xfrm>
                <a:off x="0" y="-76200"/>
                <a:ext cx="14615536" cy="524798"/>
              </a:xfrm>
              <a:prstGeom prst="rect">
                <a:avLst/>
              </a:prstGeom>
            </p:spPr>
            <p:txBody>
              <a:bodyPr lIns="3503" tIns="3503" rIns="3503" bIns="3503" rtlCol="0" anchor="ctr"/>
              <a:lstStyle/>
              <a:p>
                <a:pPr marL="0" lvl="0" indent="0" algn="l">
                  <a:lnSpc>
                    <a:spcPts val="5759"/>
                  </a:lnSpc>
                  <a:spcBef>
                    <a:spcPct val="0"/>
                  </a:spcBef>
                </a:pPr>
                <a:endParaRPr dirty="0">
                  <a:latin typeface="Arial" panose="020B0604020202020204" pitchFamily="34" charset="0"/>
                </a:endParaRPr>
              </a:p>
            </p:txBody>
          </p:sp>
        </p:grpSp>
        <p:sp>
          <p:nvSpPr>
            <p:cNvPr id="6" name="Freeform 6"/>
            <p:cNvSpPr/>
            <p:nvPr/>
          </p:nvSpPr>
          <p:spPr>
            <a:xfrm>
              <a:off x="21334124" y="0"/>
              <a:ext cx="2764315" cy="1193551"/>
            </a:xfrm>
            <a:custGeom>
              <a:avLst/>
              <a:gdLst/>
              <a:ahLst/>
              <a:cxnLst/>
              <a:rect l="l" t="t" r="r" b="b"/>
              <a:pathLst>
                <a:path w="2764315" h="1193551">
                  <a:moveTo>
                    <a:pt x="0" y="0"/>
                  </a:moveTo>
                  <a:lnTo>
                    <a:pt x="2764315" y="0"/>
                  </a:lnTo>
                  <a:lnTo>
                    <a:pt x="2764315" y="1193551"/>
                  </a:lnTo>
                  <a:lnTo>
                    <a:pt x="0" y="1193551"/>
                  </a:lnTo>
                  <a:lnTo>
                    <a:pt x="0" y="0"/>
                  </a:lnTo>
                  <a:close/>
                </a:path>
              </a:pathLst>
            </a:custGeom>
            <a:blipFill>
              <a:blip r:embed="rId2"/>
              <a:stretch>
                <a:fillRect/>
              </a:stretch>
            </a:blipFill>
          </p:spPr>
          <p:txBody>
            <a:bodyPr/>
            <a:lstStyle/>
            <a:p>
              <a:endParaRPr lang="en-GB" dirty="0">
                <a:latin typeface="Arial" panose="020B0604020202020204" pitchFamily="34" charset="0"/>
              </a:endParaRPr>
            </a:p>
          </p:txBody>
        </p:sp>
      </p:grpSp>
      <p:sp>
        <p:nvSpPr>
          <p:cNvPr id="9" name="TextBox 8">
            <a:extLst>
              <a:ext uri="{FF2B5EF4-FFF2-40B4-BE49-F238E27FC236}">
                <a16:creationId xmlns:a16="http://schemas.microsoft.com/office/drawing/2014/main" id="{E0A0E78E-D34E-A6D0-6143-112360796D91}"/>
              </a:ext>
            </a:extLst>
          </p:cNvPr>
          <p:cNvSpPr txBox="1"/>
          <p:nvPr/>
        </p:nvSpPr>
        <p:spPr>
          <a:xfrm>
            <a:off x="1028700" y="1643047"/>
            <a:ext cx="6267452" cy="132343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Assemble the </a:t>
            </a:r>
            <a:r>
              <a:rPr lang="en-US" sz="2000" b="1" u="sng" dirty="0">
                <a:latin typeface="Arial" panose="020B0604020202020204" pitchFamily="34" charset="0"/>
                <a:cs typeface="Arial" panose="020B0604020202020204" pitchFamily="34" charset="0"/>
              </a:rPr>
              <a:t>return </a:t>
            </a:r>
            <a:r>
              <a:rPr lang="en-US" sz="2000" dirty="0">
                <a:latin typeface="Arial" panose="020B0604020202020204" pitchFamily="34" charset="0"/>
                <a:cs typeface="Arial" panose="020B0604020202020204" pitchFamily="34" charset="0"/>
              </a:rPr>
              <a:t>fitting as shown.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This includes a single ended barb fitting, low profile nut and white rubber washer.</a:t>
            </a:r>
          </a:p>
        </p:txBody>
      </p:sp>
      <p:pic>
        <p:nvPicPr>
          <p:cNvPr id="7" name="Picture 2">
            <a:extLst>
              <a:ext uri="{FF2B5EF4-FFF2-40B4-BE49-F238E27FC236}">
                <a16:creationId xmlns:a16="http://schemas.microsoft.com/office/drawing/2014/main" id="{DF1E8CE3-F8A1-D38C-F6AF-2A215CA1FD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46285" y="3138053"/>
            <a:ext cx="6573715" cy="4930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16">
            <a:extLst>
              <a:ext uri="{FF2B5EF4-FFF2-40B4-BE49-F238E27FC236}">
                <a16:creationId xmlns:a16="http://schemas.microsoft.com/office/drawing/2014/main" id="{4680AFBD-C5E9-9C2A-884F-FC8EB083549E}"/>
              </a:ext>
            </a:extLst>
          </p:cNvPr>
          <p:cNvSpPr txBox="1"/>
          <p:nvPr/>
        </p:nvSpPr>
        <p:spPr>
          <a:xfrm>
            <a:off x="1028700" y="307657"/>
            <a:ext cx="8420100" cy="1138773"/>
          </a:xfrm>
          <a:prstGeom prst="rect">
            <a:avLst/>
          </a:prstGeom>
        </p:spPr>
        <p:txBody>
          <a:bodyPr wrap="square" lIns="0" tIns="0" rIns="0" bIns="0" rtlCol="0" anchor="t">
            <a:spAutoFit/>
          </a:bodyPr>
          <a:lstStyle/>
          <a:p>
            <a:pPr algn="l"/>
            <a:r>
              <a:rPr lang="en-US" sz="4200" spc="176" dirty="0">
                <a:solidFill>
                  <a:srgbClr val="1A1D3A"/>
                </a:solidFill>
                <a:latin typeface="League Spartan Bold"/>
              </a:rPr>
              <a:t>INSTALLING </a:t>
            </a:r>
            <a:r>
              <a:rPr lang="en-US" sz="4200" spc="176" dirty="0" err="1">
                <a:solidFill>
                  <a:srgbClr val="1A1D3A"/>
                </a:solidFill>
                <a:latin typeface="League Spartan Bold"/>
              </a:rPr>
              <a:t>ICEZONE</a:t>
            </a:r>
            <a:endParaRPr lang="en-US" sz="4200" spc="176" dirty="0">
              <a:solidFill>
                <a:srgbClr val="1A1D3A"/>
              </a:solidFill>
              <a:latin typeface="League Spartan Bold"/>
            </a:endParaRPr>
          </a:p>
          <a:p>
            <a:pPr algn="l"/>
            <a:r>
              <a:rPr lang="en-US" sz="3200" spc="176" dirty="0">
                <a:solidFill>
                  <a:srgbClr val="FF0000"/>
                </a:solidFill>
                <a:latin typeface="League Spartan Bold"/>
              </a:rPr>
              <a:t>FOR SINGLE MACHINE INSTALLATIONS</a:t>
            </a:r>
          </a:p>
        </p:txBody>
      </p:sp>
      <p:pic>
        <p:nvPicPr>
          <p:cNvPr id="11" name="Picture 2">
            <a:extLst>
              <a:ext uri="{FF2B5EF4-FFF2-40B4-BE49-F238E27FC236}">
                <a16:creationId xmlns:a16="http://schemas.microsoft.com/office/drawing/2014/main" id="{780CA41D-5407-EB10-1BC8-5AE953D7CE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177926" y="4314806"/>
            <a:ext cx="7025676" cy="3955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Oval 13">
            <a:extLst>
              <a:ext uri="{FF2B5EF4-FFF2-40B4-BE49-F238E27FC236}">
                <a16:creationId xmlns:a16="http://schemas.microsoft.com/office/drawing/2014/main" id="{EB0371B9-F8C5-F2D2-7D60-FEAF5CDC244D}"/>
              </a:ext>
            </a:extLst>
          </p:cNvPr>
          <p:cNvSpPr/>
          <p:nvPr/>
        </p:nvSpPr>
        <p:spPr>
          <a:xfrm>
            <a:off x="14403494" y="4960134"/>
            <a:ext cx="1416391" cy="11429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180A787-71A4-E1C9-2780-D22B30AAF6BE}"/>
              </a:ext>
            </a:extLst>
          </p:cNvPr>
          <p:cNvSpPr txBox="1"/>
          <p:nvPr/>
        </p:nvSpPr>
        <p:spPr>
          <a:xfrm>
            <a:off x="10177926" y="1747476"/>
            <a:ext cx="7025676" cy="224676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Install the return fitting as shown.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This includes a second low profile nut and white rubber washer.</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There should be no exposed threads on the interior surface of the lid per NSF guidelines.</a:t>
            </a:r>
          </a:p>
        </p:txBody>
      </p:sp>
    </p:spTree>
    <p:extLst>
      <p:ext uri="{BB962C8B-B14F-4D97-AF65-F5344CB8AC3E}">
        <p14:creationId xmlns:p14="http://schemas.microsoft.com/office/powerpoint/2010/main" val="3605614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823" y="9348788"/>
            <a:ext cx="18073829" cy="895163"/>
            <a:chOff x="0" y="0"/>
            <a:chExt cx="24098439" cy="1193551"/>
          </a:xfrm>
        </p:grpSpPr>
        <p:grpSp>
          <p:nvGrpSpPr>
            <p:cNvPr id="3" name="Group 3"/>
            <p:cNvGrpSpPr/>
            <p:nvPr/>
          </p:nvGrpSpPr>
          <p:grpSpPr>
            <a:xfrm>
              <a:off x="0" y="263925"/>
              <a:ext cx="21688805" cy="665700"/>
              <a:chOff x="0" y="0"/>
              <a:chExt cx="14615536" cy="448598"/>
            </a:xfrm>
          </p:grpSpPr>
          <p:sp>
            <p:nvSpPr>
              <p:cNvPr id="4" name="Freeform 4"/>
              <p:cNvSpPr/>
              <p:nvPr/>
            </p:nvSpPr>
            <p:spPr>
              <a:xfrm>
                <a:off x="0" y="0"/>
                <a:ext cx="14615536" cy="448598"/>
              </a:xfrm>
              <a:custGeom>
                <a:avLst/>
                <a:gdLst/>
                <a:ahLst/>
                <a:cxnLst/>
                <a:rect l="l" t="t" r="r" b="b"/>
                <a:pathLst>
                  <a:path w="14615536" h="448598">
                    <a:moveTo>
                      <a:pt x="0" y="0"/>
                    </a:moveTo>
                    <a:lnTo>
                      <a:pt x="14615536" y="0"/>
                    </a:lnTo>
                    <a:lnTo>
                      <a:pt x="14615536" y="448598"/>
                    </a:lnTo>
                    <a:lnTo>
                      <a:pt x="0" y="448598"/>
                    </a:lnTo>
                    <a:close/>
                  </a:path>
                </a:pathLst>
              </a:custGeom>
              <a:solidFill>
                <a:srgbClr val="2DAFE6"/>
              </a:solidFill>
            </p:spPr>
            <p:txBody>
              <a:bodyPr/>
              <a:lstStyle/>
              <a:p>
                <a:endParaRPr lang="en-GB" dirty="0">
                  <a:latin typeface="Arial" panose="020B0604020202020204" pitchFamily="34" charset="0"/>
                </a:endParaRPr>
              </a:p>
            </p:txBody>
          </p:sp>
          <p:sp>
            <p:nvSpPr>
              <p:cNvPr id="5" name="TextBox 5"/>
              <p:cNvSpPr txBox="1"/>
              <p:nvPr/>
            </p:nvSpPr>
            <p:spPr>
              <a:xfrm>
                <a:off x="0" y="-76200"/>
                <a:ext cx="14615536" cy="524798"/>
              </a:xfrm>
              <a:prstGeom prst="rect">
                <a:avLst/>
              </a:prstGeom>
            </p:spPr>
            <p:txBody>
              <a:bodyPr lIns="3503" tIns="3503" rIns="3503" bIns="3503" rtlCol="0" anchor="ctr"/>
              <a:lstStyle/>
              <a:p>
                <a:pPr marL="0" lvl="0" indent="0" algn="l">
                  <a:lnSpc>
                    <a:spcPts val="5759"/>
                  </a:lnSpc>
                  <a:spcBef>
                    <a:spcPct val="0"/>
                  </a:spcBef>
                </a:pPr>
                <a:endParaRPr dirty="0">
                  <a:latin typeface="Arial" panose="020B0604020202020204" pitchFamily="34" charset="0"/>
                </a:endParaRPr>
              </a:p>
            </p:txBody>
          </p:sp>
        </p:grpSp>
        <p:sp>
          <p:nvSpPr>
            <p:cNvPr id="6" name="Freeform 6"/>
            <p:cNvSpPr/>
            <p:nvPr/>
          </p:nvSpPr>
          <p:spPr>
            <a:xfrm>
              <a:off x="21334124" y="0"/>
              <a:ext cx="2764315" cy="1193551"/>
            </a:xfrm>
            <a:custGeom>
              <a:avLst/>
              <a:gdLst/>
              <a:ahLst/>
              <a:cxnLst/>
              <a:rect l="l" t="t" r="r" b="b"/>
              <a:pathLst>
                <a:path w="2764315" h="1193551">
                  <a:moveTo>
                    <a:pt x="0" y="0"/>
                  </a:moveTo>
                  <a:lnTo>
                    <a:pt x="2764315" y="0"/>
                  </a:lnTo>
                  <a:lnTo>
                    <a:pt x="2764315" y="1193551"/>
                  </a:lnTo>
                  <a:lnTo>
                    <a:pt x="0" y="1193551"/>
                  </a:lnTo>
                  <a:lnTo>
                    <a:pt x="0" y="0"/>
                  </a:lnTo>
                  <a:close/>
                </a:path>
              </a:pathLst>
            </a:custGeom>
            <a:blipFill>
              <a:blip r:embed="rId2"/>
              <a:stretch>
                <a:fillRect/>
              </a:stretch>
            </a:blipFill>
          </p:spPr>
          <p:txBody>
            <a:bodyPr/>
            <a:lstStyle/>
            <a:p>
              <a:endParaRPr lang="en-GB" dirty="0">
                <a:latin typeface="Arial" panose="020B0604020202020204" pitchFamily="34" charset="0"/>
              </a:endParaRPr>
            </a:p>
          </p:txBody>
        </p:sp>
      </p:grpSp>
      <p:sp>
        <p:nvSpPr>
          <p:cNvPr id="9" name="TextBox 8">
            <a:extLst>
              <a:ext uri="{FF2B5EF4-FFF2-40B4-BE49-F238E27FC236}">
                <a16:creationId xmlns:a16="http://schemas.microsoft.com/office/drawing/2014/main" id="{E0A0E78E-D34E-A6D0-6143-112360796D91}"/>
              </a:ext>
            </a:extLst>
          </p:cNvPr>
          <p:cNvSpPr txBox="1"/>
          <p:nvPr/>
        </p:nvSpPr>
        <p:spPr>
          <a:xfrm>
            <a:off x="914400" y="1604308"/>
            <a:ext cx="6713863" cy="1938992"/>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In single machine installations the return  tubing will run from the bottom of the machine through the stainless-steel lid and to the </a:t>
            </a:r>
            <a:r>
              <a:rPr lang="en-US" sz="2000" dirty="0" err="1">
                <a:latin typeface="Arial" panose="020B0604020202020204" pitchFamily="34" charset="0"/>
                <a:cs typeface="Arial" panose="020B0604020202020204" pitchFamily="34" charset="0"/>
              </a:rPr>
              <a:t>Icezone</a:t>
            </a:r>
            <a:r>
              <a:rPr lang="en-US" sz="2000" dirty="0">
                <a:latin typeface="Arial" panose="020B0604020202020204" pitchFamily="34" charset="0"/>
                <a:cs typeface="Arial" panose="020B0604020202020204" pitchFamily="34" charset="0"/>
              </a:rPr>
              <a:t>.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A grommet is installed in the cover to allow the tubing to pass through.</a:t>
            </a:r>
          </a:p>
        </p:txBody>
      </p:sp>
      <p:pic>
        <p:nvPicPr>
          <p:cNvPr id="7" name="Picture 2">
            <a:extLst>
              <a:ext uri="{FF2B5EF4-FFF2-40B4-BE49-F238E27FC236}">
                <a16:creationId xmlns:a16="http://schemas.microsoft.com/office/drawing/2014/main" id="{708C0BE8-40B9-2CB9-3E35-9D702CDA4A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06700" y="3802236"/>
            <a:ext cx="5339148" cy="3006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a:extLst>
              <a:ext uri="{FF2B5EF4-FFF2-40B4-BE49-F238E27FC236}">
                <a16:creationId xmlns:a16="http://schemas.microsoft.com/office/drawing/2014/main" id="{CB72A76C-BA18-474D-985D-894B264E6E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3741669"/>
            <a:ext cx="3276600" cy="5821431"/>
          </a:xfrm>
          <a:prstGeom prst="rect">
            <a:avLst/>
          </a:prstGeom>
        </p:spPr>
      </p:pic>
      <p:sp>
        <p:nvSpPr>
          <p:cNvPr id="11" name="Oval 10">
            <a:extLst>
              <a:ext uri="{FF2B5EF4-FFF2-40B4-BE49-F238E27FC236}">
                <a16:creationId xmlns:a16="http://schemas.microsoft.com/office/drawing/2014/main" id="{C927DE85-4BF3-8B77-B678-A2A4BC494CAF}"/>
              </a:ext>
            </a:extLst>
          </p:cNvPr>
          <p:cNvSpPr/>
          <p:nvPr/>
        </p:nvSpPr>
        <p:spPr>
          <a:xfrm>
            <a:off x="1524000" y="4109537"/>
            <a:ext cx="1215085" cy="3352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5B763A3E-3096-3865-576D-D003CCEE843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126415" y="3709748"/>
            <a:ext cx="7823184" cy="4404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6">
            <a:extLst>
              <a:ext uri="{FF2B5EF4-FFF2-40B4-BE49-F238E27FC236}">
                <a16:creationId xmlns:a16="http://schemas.microsoft.com/office/drawing/2014/main" id="{244B8524-69D6-BA42-00E9-636B395D0B87}"/>
              </a:ext>
            </a:extLst>
          </p:cNvPr>
          <p:cNvSpPr txBox="1"/>
          <p:nvPr/>
        </p:nvSpPr>
        <p:spPr>
          <a:xfrm>
            <a:off x="1028700" y="307657"/>
            <a:ext cx="8420100" cy="1138773"/>
          </a:xfrm>
          <a:prstGeom prst="rect">
            <a:avLst/>
          </a:prstGeom>
        </p:spPr>
        <p:txBody>
          <a:bodyPr wrap="square" lIns="0" tIns="0" rIns="0" bIns="0" rtlCol="0" anchor="t">
            <a:spAutoFit/>
          </a:bodyPr>
          <a:lstStyle/>
          <a:p>
            <a:pPr algn="l"/>
            <a:r>
              <a:rPr lang="en-US" sz="4200" spc="176" dirty="0">
                <a:solidFill>
                  <a:srgbClr val="1A1D3A"/>
                </a:solidFill>
                <a:latin typeface="League Spartan Bold"/>
              </a:rPr>
              <a:t>INSTALLING </a:t>
            </a:r>
            <a:r>
              <a:rPr lang="en-US" sz="4200" spc="176" dirty="0" err="1">
                <a:solidFill>
                  <a:srgbClr val="1A1D3A"/>
                </a:solidFill>
                <a:latin typeface="League Spartan Bold"/>
              </a:rPr>
              <a:t>ICEZONE</a:t>
            </a:r>
            <a:endParaRPr lang="en-US" sz="4200" spc="176" dirty="0">
              <a:solidFill>
                <a:srgbClr val="1A1D3A"/>
              </a:solidFill>
              <a:latin typeface="League Spartan Bold"/>
            </a:endParaRPr>
          </a:p>
          <a:p>
            <a:pPr algn="l"/>
            <a:r>
              <a:rPr lang="en-US" sz="3200" spc="176" dirty="0">
                <a:solidFill>
                  <a:srgbClr val="FF0000"/>
                </a:solidFill>
                <a:latin typeface="League Spartan Bold"/>
              </a:rPr>
              <a:t>FOR SINGLE MACHINE INSTALLATIONS</a:t>
            </a:r>
          </a:p>
        </p:txBody>
      </p:sp>
      <p:sp>
        <p:nvSpPr>
          <p:cNvPr id="15" name="TextBox 14">
            <a:extLst>
              <a:ext uri="{FF2B5EF4-FFF2-40B4-BE49-F238E27FC236}">
                <a16:creationId xmlns:a16="http://schemas.microsoft.com/office/drawing/2014/main" id="{F9E9C592-263C-2F8B-49F8-1EEB87743421}"/>
              </a:ext>
            </a:extLst>
          </p:cNvPr>
          <p:cNvSpPr txBox="1"/>
          <p:nvPr/>
        </p:nvSpPr>
        <p:spPr>
          <a:xfrm>
            <a:off x="9158417" y="1566976"/>
            <a:ext cx="6713863" cy="163121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For single machine installations, the top side of the lid should be completed as shown.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Ensure the fitting nuts are tight and prepare to mount the </a:t>
            </a:r>
            <a:r>
              <a:rPr lang="en-US" sz="2000" dirty="0" err="1">
                <a:latin typeface="Arial" panose="020B0604020202020204" pitchFamily="34" charset="0"/>
                <a:cs typeface="Arial" panose="020B0604020202020204" pitchFamily="34" charset="0"/>
              </a:rPr>
              <a:t>Icezone</a:t>
            </a:r>
            <a:r>
              <a:rPr lang="en-US" sz="2000" dirty="0">
                <a:latin typeface="Arial" panose="020B0604020202020204" pitchFamily="34" charset="0"/>
                <a:cs typeface="Arial" panose="020B0604020202020204" pitchFamily="34" charset="0"/>
              </a:rPr>
              <a:t> unit</a:t>
            </a:r>
          </a:p>
        </p:txBody>
      </p:sp>
    </p:spTree>
    <p:extLst>
      <p:ext uri="{BB962C8B-B14F-4D97-AF65-F5344CB8AC3E}">
        <p14:creationId xmlns:p14="http://schemas.microsoft.com/office/powerpoint/2010/main" val="2563509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823" y="9348788"/>
            <a:ext cx="18073829" cy="895163"/>
            <a:chOff x="0" y="0"/>
            <a:chExt cx="24098439" cy="1193551"/>
          </a:xfrm>
        </p:grpSpPr>
        <p:grpSp>
          <p:nvGrpSpPr>
            <p:cNvPr id="3" name="Group 3"/>
            <p:cNvGrpSpPr/>
            <p:nvPr/>
          </p:nvGrpSpPr>
          <p:grpSpPr>
            <a:xfrm>
              <a:off x="0" y="263925"/>
              <a:ext cx="21688805" cy="665700"/>
              <a:chOff x="0" y="0"/>
              <a:chExt cx="14615536" cy="448598"/>
            </a:xfrm>
          </p:grpSpPr>
          <p:sp>
            <p:nvSpPr>
              <p:cNvPr id="4" name="Freeform 4"/>
              <p:cNvSpPr/>
              <p:nvPr/>
            </p:nvSpPr>
            <p:spPr>
              <a:xfrm>
                <a:off x="0" y="0"/>
                <a:ext cx="14615536" cy="448598"/>
              </a:xfrm>
              <a:custGeom>
                <a:avLst/>
                <a:gdLst/>
                <a:ahLst/>
                <a:cxnLst/>
                <a:rect l="l" t="t" r="r" b="b"/>
                <a:pathLst>
                  <a:path w="14615536" h="448598">
                    <a:moveTo>
                      <a:pt x="0" y="0"/>
                    </a:moveTo>
                    <a:lnTo>
                      <a:pt x="14615536" y="0"/>
                    </a:lnTo>
                    <a:lnTo>
                      <a:pt x="14615536" y="448598"/>
                    </a:lnTo>
                    <a:lnTo>
                      <a:pt x="0" y="448598"/>
                    </a:lnTo>
                    <a:close/>
                  </a:path>
                </a:pathLst>
              </a:custGeom>
              <a:solidFill>
                <a:srgbClr val="2DAFE6"/>
              </a:solidFill>
            </p:spPr>
            <p:txBody>
              <a:bodyPr/>
              <a:lstStyle/>
              <a:p>
                <a:endParaRPr lang="en-GB" dirty="0">
                  <a:latin typeface="Arial" panose="020B0604020202020204" pitchFamily="34" charset="0"/>
                </a:endParaRPr>
              </a:p>
            </p:txBody>
          </p:sp>
          <p:sp>
            <p:nvSpPr>
              <p:cNvPr id="5" name="TextBox 5"/>
              <p:cNvSpPr txBox="1"/>
              <p:nvPr/>
            </p:nvSpPr>
            <p:spPr>
              <a:xfrm>
                <a:off x="0" y="-76200"/>
                <a:ext cx="14615536" cy="524798"/>
              </a:xfrm>
              <a:prstGeom prst="rect">
                <a:avLst/>
              </a:prstGeom>
            </p:spPr>
            <p:txBody>
              <a:bodyPr lIns="3503" tIns="3503" rIns="3503" bIns="3503" rtlCol="0" anchor="ctr"/>
              <a:lstStyle/>
              <a:p>
                <a:pPr marL="0" lvl="0" indent="0" algn="l">
                  <a:lnSpc>
                    <a:spcPts val="5759"/>
                  </a:lnSpc>
                  <a:spcBef>
                    <a:spcPct val="0"/>
                  </a:spcBef>
                </a:pPr>
                <a:endParaRPr dirty="0">
                  <a:latin typeface="Arial" panose="020B0604020202020204" pitchFamily="34" charset="0"/>
                </a:endParaRPr>
              </a:p>
            </p:txBody>
          </p:sp>
        </p:grpSp>
        <p:sp>
          <p:nvSpPr>
            <p:cNvPr id="6" name="Freeform 6"/>
            <p:cNvSpPr/>
            <p:nvPr/>
          </p:nvSpPr>
          <p:spPr>
            <a:xfrm>
              <a:off x="21334124" y="0"/>
              <a:ext cx="2764315" cy="1193551"/>
            </a:xfrm>
            <a:custGeom>
              <a:avLst/>
              <a:gdLst/>
              <a:ahLst/>
              <a:cxnLst/>
              <a:rect l="l" t="t" r="r" b="b"/>
              <a:pathLst>
                <a:path w="2764315" h="1193551">
                  <a:moveTo>
                    <a:pt x="0" y="0"/>
                  </a:moveTo>
                  <a:lnTo>
                    <a:pt x="2764315" y="0"/>
                  </a:lnTo>
                  <a:lnTo>
                    <a:pt x="2764315" y="1193551"/>
                  </a:lnTo>
                  <a:lnTo>
                    <a:pt x="0" y="1193551"/>
                  </a:lnTo>
                  <a:lnTo>
                    <a:pt x="0" y="0"/>
                  </a:lnTo>
                  <a:close/>
                </a:path>
              </a:pathLst>
            </a:custGeom>
            <a:blipFill>
              <a:blip r:embed="rId2"/>
              <a:stretch>
                <a:fillRect/>
              </a:stretch>
            </a:blipFill>
          </p:spPr>
          <p:txBody>
            <a:bodyPr/>
            <a:lstStyle/>
            <a:p>
              <a:endParaRPr lang="en-GB" dirty="0">
                <a:latin typeface="Arial" panose="020B0604020202020204" pitchFamily="34" charset="0"/>
              </a:endParaRPr>
            </a:p>
          </p:txBody>
        </p:sp>
      </p:grpSp>
      <p:sp>
        <p:nvSpPr>
          <p:cNvPr id="30" name="TextBox 16">
            <a:extLst>
              <a:ext uri="{FF2B5EF4-FFF2-40B4-BE49-F238E27FC236}">
                <a16:creationId xmlns:a16="http://schemas.microsoft.com/office/drawing/2014/main" id="{043E5E18-0F2C-B8CD-00BE-F6ED914012DB}"/>
              </a:ext>
            </a:extLst>
          </p:cNvPr>
          <p:cNvSpPr txBox="1"/>
          <p:nvPr/>
        </p:nvSpPr>
        <p:spPr>
          <a:xfrm>
            <a:off x="1028700" y="307657"/>
            <a:ext cx="8420100" cy="721993"/>
          </a:xfrm>
          <a:prstGeom prst="rect">
            <a:avLst/>
          </a:prstGeom>
        </p:spPr>
        <p:txBody>
          <a:bodyPr wrap="square" lIns="0" tIns="0" rIns="0" bIns="0" rtlCol="0" anchor="t">
            <a:spAutoFit/>
          </a:bodyPr>
          <a:lstStyle/>
          <a:p>
            <a:pPr algn="l">
              <a:lnSpc>
                <a:spcPts val="5880"/>
              </a:lnSpc>
            </a:pPr>
            <a:r>
              <a:rPr lang="en-US" sz="4200" spc="176" dirty="0" err="1">
                <a:solidFill>
                  <a:srgbClr val="1A1D3A"/>
                </a:solidFill>
                <a:latin typeface="League Spartan Bold"/>
              </a:rPr>
              <a:t>ICEZONE</a:t>
            </a:r>
            <a:r>
              <a:rPr lang="en-US" sz="4200" spc="176" dirty="0">
                <a:solidFill>
                  <a:srgbClr val="1A1D3A"/>
                </a:solidFill>
                <a:latin typeface="League Spartan Bold"/>
              </a:rPr>
              <a:t> INSTALLATION</a:t>
            </a:r>
          </a:p>
        </p:txBody>
      </p:sp>
      <p:sp>
        <p:nvSpPr>
          <p:cNvPr id="17" name="TextBox 16">
            <a:extLst>
              <a:ext uri="{FF2B5EF4-FFF2-40B4-BE49-F238E27FC236}">
                <a16:creationId xmlns:a16="http://schemas.microsoft.com/office/drawing/2014/main" id="{6EF2E168-E80D-3C01-FE66-238E0ABD07AA}"/>
              </a:ext>
            </a:extLst>
          </p:cNvPr>
          <p:cNvSpPr txBox="1"/>
          <p:nvPr/>
        </p:nvSpPr>
        <p:spPr>
          <a:xfrm>
            <a:off x="1028700" y="1485900"/>
            <a:ext cx="5676900" cy="2554545"/>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Remove the service cover from the </a:t>
            </a:r>
            <a:r>
              <a:rPr lang="en-US" sz="2000" dirty="0" err="1">
                <a:latin typeface="Arial" panose="020B0604020202020204" pitchFamily="34" charset="0"/>
                <a:cs typeface="Arial" panose="020B0604020202020204" pitchFamily="34" charset="0"/>
              </a:rPr>
              <a:t>Icezone</a:t>
            </a:r>
            <a:r>
              <a:rPr lang="en-US" sz="2000" dirty="0">
                <a:latin typeface="Arial" panose="020B0604020202020204" pitchFamily="34" charset="0"/>
                <a:cs typeface="Arial" panose="020B0604020202020204" pitchFamily="34" charset="0"/>
              </a:rPr>
              <a:t> unit.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This provides access to the lamp, power input and mounting boss.</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As the screw is removed from the cover, be sure to keep it with the cover so it is available for re-assembly.</a:t>
            </a:r>
            <a:endParaRPr lang="en-US" sz="2000" b="1" dirty="0">
              <a:latin typeface="Arial" panose="020B0604020202020204" pitchFamily="34" charset="0"/>
              <a:cs typeface="Arial" panose="020B0604020202020204" pitchFamily="34" charset="0"/>
            </a:endParaRPr>
          </a:p>
        </p:txBody>
      </p:sp>
      <p:pic>
        <p:nvPicPr>
          <p:cNvPr id="7" name="Picture 2">
            <a:extLst>
              <a:ext uri="{FF2B5EF4-FFF2-40B4-BE49-F238E27FC236}">
                <a16:creationId xmlns:a16="http://schemas.microsoft.com/office/drawing/2014/main" id="{8E7D56A9-C129-76AE-15AC-09D9705A6B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59180" y="4461358"/>
            <a:ext cx="5486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a:extLst>
              <a:ext uri="{FF2B5EF4-FFF2-40B4-BE49-F238E27FC236}">
                <a16:creationId xmlns:a16="http://schemas.microsoft.com/office/drawing/2014/main" id="{5F098837-6FA8-8AB2-56C5-BE2A258FED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597" t="26207" r="1839" b="30422"/>
          <a:stretch/>
        </p:blipFill>
        <p:spPr>
          <a:xfrm>
            <a:off x="1059180" y="7198967"/>
            <a:ext cx="3537871" cy="1377191"/>
          </a:xfrm>
          <a:prstGeom prst="rect">
            <a:avLst/>
          </a:prstGeom>
        </p:spPr>
      </p:pic>
      <p:pic>
        <p:nvPicPr>
          <p:cNvPr id="10" name="Picture 2">
            <a:extLst>
              <a:ext uri="{FF2B5EF4-FFF2-40B4-BE49-F238E27FC236}">
                <a16:creationId xmlns:a16="http://schemas.microsoft.com/office/drawing/2014/main" id="{FEB1A9FC-C364-1E45-0E95-6C4952706E7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528810" y="4461358"/>
            <a:ext cx="5486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a:extLst>
              <a:ext uri="{FF2B5EF4-FFF2-40B4-BE49-F238E27FC236}">
                <a16:creationId xmlns:a16="http://schemas.microsoft.com/office/drawing/2014/main" id="{E36E34CC-C021-0797-9602-4A412438BFA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414" t="20383" r="19655" b="25058"/>
          <a:stretch/>
        </p:blipFill>
        <p:spPr>
          <a:xfrm>
            <a:off x="9528810" y="7130389"/>
            <a:ext cx="2046819" cy="1445769"/>
          </a:xfrm>
          <a:prstGeom prst="rect">
            <a:avLst/>
          </a:prstGeom>
        </p:spPr>
      </p:pic>
      <p:sp>
        <p:nvSpPr>
          <p:cNvPr id="18" name="TextBox 17">
            <a:extLst>
              <a:ext uri="{FF2B5EF4-FFF2-40B4-BE49-F238E27FC236}">
                <a16:creationId xmlns:a16="http://schemas.microsoft.com/office/drawing/2014/main" id="{B8FD6A00-991E-12A7-4B53-D00E645EFE00}"/>
              </a:ext>
            </a:extLst>
          </p:cNvPr>
          <p:cNvSpPr txBox="1"/>
          <p:nvPr/>
        </p:nvSpPr>
        <p:spPr>
          <a:xfrm>
            <a:off x="9513570" y="1485900"/>
            <a:ext cx="6669211" cy="2862322"/>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Remove the Input/Output cover from the </a:t>
            </a:r>
            <a:r>
              <a:rPr lang="en-US" sz="2000" dirty="0" err="1">
                <a:latin typeface="Arial" panose="020B0604020202020204" pitchFamily="34" charset="0"/>
                <a:cs typeface="Arial" panose="020B0604020202020204" pitchFamily="34" charset="0"/>
              </a:rPr>
              <a:t>Icezone</a:t>
            </a:r>
            <a:r>
              <a:rPr lang="en-US" sz="2000" dirty="0">
                <a:latin typeface="Arial" panose="020B0604020202020204" pitchFamily="34" charset="0"/>
                <a:cs typeface="Arial" panose="020B0604020202020204" pitchFamily="34" charset="0"/>
              </a:rPr>
              <a:t> unit.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This provides access to additional mounting bosses.</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As the screw is removed from the cover, be sure to keep it with the cover so it is available for re-assembly.</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 cover requires a firm pull while rotating towards the top for removal</a:t>
            </a:r>
          </a:p>
        </p:txBody>
      </p:sp>
    </p:spTree>
    <p:extLst>
      <p:ext uri="{BB962C8B-B14F-4D97-AF65-F5344CB8AC3E}">
        <p14:creationId xmlns:p14="http://schemas.microsoft.com/office/powerpoint/2010/main" val="633714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823" y="9348788"/>
            <a:ext cx="18073829" cy="895163"/>
            <a:chOff x="0" y="0"/>
            <a:chExt cx="24098439" cy="1193551"/>
          </a:xfrm>
        </p:grpSpPr>
        <p:grpSp>
          <p:nvGrpSpPr>
            <p:cNvPr id="3" name="Group 3"/>
            <p:cNvGrpSpPr/>
            <p:nvPr/>
          </p:nvGrpSpPr>
          <p:grpSpPr>
            <a:xfrm>
              <a:off x="0" y="263925"/>
              <a:ext cx="21688805" cy="665700"/>
              <a:chOff x="0" y="0"/>
              <a:chExt cx="14615536" cy="448598"/>
            </a:xfrm>
          </p:grpSpPr>
          <p:sp>
            <p:nvSpPr>
              <p:cNvPr id="4" name="Freeform 4"/>
              <p:cNvSpPr/>
              <p:nvPr/>
            </p:nvSpPr>
            <p:spPr>
              <a:xfrm>
                <a:off x="0" y="0"/>
                <a:ext cx="14615536" cy="448598"/>
              </a:xfrm>
              <a:custGeom>
                <a:avLst/>
                <a:gdLst/>
                <a:ahLst/>
                <a:cxnLst/>
                <a:rect l="l" t="t" r="r" b="b"/>
                <a:pathLst>
                  <a:path w="14615536" h="448598">
                    <a:moveTo>
                      <a:pt x="0" y="0"/>
                    </a:moveTo>
                    <a:lnTo>
                      <a:pt x="14615536" y="0"/>
                    </a:lnTo>
                    <a:lnTo>
                      <a:pt x="14615536" y="448598"/>
                    </a:lnTo>
                    <a:lnTo>
                      <a:pt x="0" y="448598"/>
                    </a:lnTo>
                    <a:close/>
                  </a:path>
                </a:pathLst>
              </a:custGeom>
              <a:solidFill>
                <a:srgbClr val="2DAFE6"/>
              </a:solidFill>
            </p:spPr>
            <p:txBody>
              <a:bodyPr/>
              <a:lstStyle/>
              <a:p>
                <a:endParaRPr lang="en-GB" dirty="0">
                  <a:latin typeface="Arial" panose="020B0604020202020204" pitchFamily="34" charset="0"/>
                </a:endParaRPr>
              </a:p>
            </p:txBody>
          </p:sp>
          <p:sp>
            <p:nvSpPr>
              <p:cNvPr id="5" name="TextBox 5"/>
              <p:cNvSpPr txBox="1"/>
              <p:nvPr/>
            </p:nvSpPr>
            <p:spPr>
              <a:xfrm>
                <a:off x="0" y="-76200"/>
                <a:ext cx="14615536" cy="524798"/>
              </a:xfrm>
              <a:prstGeom prst="rect">
                <a:avLst/>
              </a:prstGeom>
            </p:spPr>
            <p:txBody>
              <a:bodyPr lIns="3503" tIns="3503" rIns="3503" bIns="3503" rtlCol="0" anchor="ctr"/>
              <a:lstStyle/>
              <a:p>
                <a:pPr marL="0" lvl="0" indent="0" algn="l">
                  <a:lnSpc>
                    <a:spcPts val="5759"/>
                  </a:lnSpc>
                  <a:spcBef>
                    <a:spcPct val="0"/>
                  </a:spcBef>
                </a:pPr>
                <a:endParaRPr dirty="0">
                  <a:latin typeface="Arial" panose="020B0604020202020204" pitchFamily="34" charset="0"/>
                </a:endParaRPr>
              </a:p>
            </p:txBody>
          </p:sp>
        </p:grpSp>
        <p:sp>
          <p:nvSpPr>
            <p:cNvPr id="6" name="Freeform 6"/>
            <p:cNvSpPr/>
            <p:nvPr/>
          </p:nvSpPr>
          <p:spPr>
            <a:xfrm>
              <a:off x="21334124" y="0"/>
              <a:ext cx="2764315" cy="1193551"/>
            </a:xfrm>
            <a:custGeom>
              <a:avLst/>
              <a:gdLst/>
              <a:ahLst/>
              <a:cxnLst/>
              <a:rect l="l" t="t" r="r" b="b"/>
              <a:pathLst>
                <a:path w="2764315" h="1193551">
                  <a:moveTo>
                    <a:pt x="0" y="0"/>
                  </a:moveTo>
                  <a:lnTo>
                    <a:pt x="2764315" y="0"/>
                  </a:lnTo>
                  <a:lnTo>
                    <a:pt x="2764315" y="1193551"/>
                  </a:lnTo>
                  <a:lnTo>
                    <a:pt x="0" y="1193551"/>
                  </a:lnTo>
                  <a:lnTo>
                    <a:pt x="0" y="0"/>
                  </a:lnTo>
                  <a:close/>
                </a:path>
              </a:pathLst>
            </a:custGeom>
            <a:blipFill>
              <a:blip r:embed="rId2"/>
              <a:stretch>
                <a:fillRect/>
              </a:stretch>
            </a:blipFill>
          </p:spPr>
          <p:txBody>
            <a:bodyPr/>
            <a:lstStyle/>
            <a:p>
              <a:endParaRPr lang="en-GB" dirty="0">
                <a:latin typeface="Arial" panose="020B0604020202020204" pitchFamily="34" charset="0"/>
              </a:endParaRPr>
            </a:p>
          </p:txBody>
        </p:sp>
      </p:grpSp>
      <p:sp>
        <p:nvSpPr>
          <p:cNvPr id="17" name="TextBox 16">
            <a:extLst>
              <a:ext uri="{FF2B5EF4-FFF2-40B4-BE49-F238E27FC236}">
                <a16:creationId xmlns:a16="http://schemas.microsoft.com/office/drawing/2014/main" id="{6EF2E168-E80D-3C01-FE66-238E0ABD07AA}"/>
              </a:ext>
            </a:extLst>
          </p:cNvPr>
          <p:cNvSpPr txBox="1"/>
          <p:nvPr/>
        </p:nvSpPr>
        <p:spPr>
          <a:xfrm>
            <a:off x="1028700" y="2284077"/>
            <a:ext cx="6210300" cy="317009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Place the </a:t>
            </a:r>
            <a:r>
              <a:rPr lang="en-US" sz="2000" dirty="0" err="1">
                <a:latin typeface="Arial" panose="020B0604020202020204" pitchFamily="34" charset="0"/>
                <a:cs typeface="Arial" panose="020B0604020202020204" pitchFamily="34" charset="0"/>
              </a:rPr>
              <a:t>Icezone</a:t>
            </a:r>
            <a:r>
              <a:rPr lang="en-US" sz="2000" dirty="0">
                <a:latin typeface="Arial" panose="020B0604020202020204" pitchFamily="34" charset="0"/>
                <a:cs typeface="Arial" panose="020B0604020202020204" pitchFamily="34" charset="0"/>
              </a:rPr>
              <a:t> Unit on the lid and layout the routing of the supply and return tubing.</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 </a:t>
            </a:r>
            <a:r>
              <a:rPr lang="en-US" sz="2000" dirty="0" err="1">
                <a:latin typeface="Arial" panose="020B0604020202020204" pitchFamily="34" charset="0"/>
                <a:cs typeface="Arial" panose="020B0604020202020204" pitchFamily="34" charset="0"/>
              </a:rPr>
              <a:t>Icezone</a:t>
            </a:r>
            <a:r>
              <a:rPr lang="en-US" sz="2000" dirty="0">
                <a:latin typeface="Arial" panose="020B0604020202020204" pitchFamily="34" charset="0"/>
                <a:cs typeface="Arial" panose="020B0604020202020204" pitchFamily="34" charset="0"/>
              </a:rPr>
              <a:t> Unit should be placed in the back right corner of the cover (looking at the front of the ice machine)</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Place the 90 degree hose barbs in place to visualize the routing.  Observe the flow direction arrows on the </a:t>
            </a:r>
            <a:r>
              <a:rPr lang="en-US" sz="2000" dirty="0" err="1">
                <a:latin typeface="Arial" panose="020B0604020202020204" pitchFamily="34" charset="0"/>
                <a:cs typeface="Arial" panose="020B0604020202020204" pitchFamily="34" charset="0"/>
              </a:rPr>
              <a:t>Icezone</a:t>
            </a:r>
            <a:r>
              <a:rPr lang="en-US" sz="2000" dirty="0">
                <a:latin typeface="Arial" panose="020B0604020202020204" pitchFamily="34" charset="0"/>
                <a:cs typeface="Arial" panose="020B0604020202020204" pitchFamily="34" charset="0"/>
              </a:rPr>
              <a:t>  Unit.</a:t>
            </a:r>
          </a:p>
        </p:txBody>
      </p:sp>
      <p:pic>
        <p:nvPicPr>
          <p:cNvPr id="9" name="Picture 8">
            <a:extLst>
              <a:ext uri="{FF2B5EF4-FFF2-40B4-BE49-F238E27FC236}">
                <a16:creationId xmlns:a16="http://schemas.microsoft.com/office/drawing/2014/main" id="{51760F4F-61E6-E03C-1B9D-8C05E471C299}"/>
              </a:ext>
            </a:extLst>
          </p:cNvPr>
          <p:cNvPicPr>
            <a:picLocks noChangeAspect="1"/>
          </p:cNvPicPr>
          <p:nvPr/>
        </p:nvPicPr>
        <p:blipFill>
          <a:blip r:embed="rId3"/>
          <a:stretch>
            <a:fillRect/>
          </a:stretch>
        </p:blipFill>
        <p:spPr>
          <a:xfrm>
            <a:off x="8229600" y="2171700"/>
            <a:ext cx="9296400" cy="5302261"/>
          </a:xfrm>
          <a:prstGeom prst="rect">
            <a:avLst/>
          </a:prstGeom>
        </p:spPr>
      </p:pic>
      <p:sp>
        <p:nvSpPr>
          <p:cNvPr id="12" name="TextBox 16">
            <a:extLst>
              <a:ext uri="{FF2B5EF4-FFF2-40B4-BE49-F238E27FC236}">
                <a16:creationId xmlns:a16="http://schemas.microsoft.com/office/drawing/2014/main" id="{F2BDA0A8-77C7-D9A1-C4A2-3931A9E4E7D8}"/>
              </a:ext>
            </a:extLst>
          </p:cNvPr>
          <p:cNvSpPr txBox="1"/>
          <p:nvPr/>
        </p:nvSpPr>
        <p:spPr>
          <a:xfrm>
            <a:off x="1028700" y="307657"/>
            <a:ext cx="8420100" cy="1138773"/>
          </a:xfrm>
          <a:prstGeom prst="rect">
            <a:avLst/>
          </a:prstGeom>
        </p:spPr>
        <p:txBody>
          <a:bodyPr wrap="square" lIns="0" tIns="0" rIns="0" bIns="0" rtlCol="0" anchor="t">
            <a:spAutoFit/>
          </a:bodyPr>
          <a:lstStyle/>
          <a:p>
            <a:pPr algn="l"/>
            <a:r>
              <a:rPr lang="en-US" sz="4200" spc="176" dirty="0">
                <a:solidFill>
                  <a:srgbClr val="1A1D3A"/>
                </a:solidFill>
                <a:latin typeface="League Spartan Bold"/>
              </a:rPr>
              <a:t>INSTALLING </a:t>
            </a:r>
            <a:r>
              <a:rPr lang="en-US" sz="4200" spc="176" dirty="0" err="1">
                <a:solidFill>
                  <a:srgbClr val="1A1D3A"/>
                </a:solidFill>
                <a:latin typeface="League Spartan Bold"/>
              </a:rPr>
              <a:t>ICEZONE</a:t>
            </a:r>
            <a:endParaRPr lang="en-US" sz="4200" spc="176" dirty="0">
              <a:solidFill>
                <a:srgbClr val="1A1D3A"/>
              </a:solidFill>
              <a:latin typeface="League Spartan Bold"/>
            </a:endParaRPr>
          </a:p>
          <a:p>
            <a:pPr algn="l"/>
            <a:r>
              <a:rPr lang="en-US" sz="3200" spc="176" dirty="0">
                <a:solidFill>
                  <a:srgbClr val="FF0000"/>
                </a:solidFill>
                <a:latin typeface="League Spartan Bold"/>
              </a:rPr>
              <a:t>FOR SINGLE MACHINE INSTALLATIONS</a:t>
            </a:r>
          </a:p>
        </p:txBody>
      </p:sp>
    </p:spTree>
    <p:extLst>
      <p:ext uri="{BB962C8B-B14F-4D97-AF65-F5344CB8AC3E}">
        <p14:creationId xmlns:p14="http://schemas.microsoft.com/office/powerpoint/2010/main" val="4146452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823" y="9348788"/>
            <a:ext cx="18073829" cy="895163"/>
            <a:chOff x="0" y="0"/>
            <a:chExt cx="24098439" cy="1193551"/>
          </a:xfrm>
        </p:grpSpPr>
        <p:grpSp>
          <p:nvGrpSpPr>
            <p:cNvPr id="3" name="Group 3"/>
            <p:cNvGrpSpPr/>
            <p:nvPr/>
          </p:nvGrpSpPr>
          <p:grpSpPr>
            <a:xfrm>
              <a:off x="0" y="263925"/>
              <a:ext cx="21688805" cy="665700"/>
              <a:chOff x="0" y="0"/>
              <a:chExt cx="14615536" cy="448598"/>
            </a:xfrm>
          </p:grpSpPr>
          <p:sp>
            <p:nvSpPr>
              <p:cNvPr id="4" name="Freeform 4"/>
              <p:cNvSpPr/>
              <p:nvPr/>
            </p:nvSpPr>
            <p:spPr>
              <a:xfrm>
                <a:off x="0" y="0"/>
                <a:ext cx="14615536" cy="448598"/>
              </a:xfrm>
              <a:custGeom>
                <a:avLst/>
                <a:gdLst/>
                <a:ahLst/>
                <a:cxnLst/>
                <a:rect l="l" t="t" r="r" b="b"/>
                <a:pathLst>
                  <a:path w="14615536" h="448598">
                    <a:moveTo>
                      <a:pt x="0" y="0"/>
                    </a:moveTo>
                    <a:lnTo>
                      <a:pt x="14615536" y="0"/>
                    </a:lnTo>
                    <a:lnTo>
                      <a:pt x="14615536" y="448598"/>
                    </a:lnTo>
                    <a:lnTo>
                      <a:pt x="0" y="448598"/>
                    </a:lnTo>
                    <a:close/>
                  </a:path>
                </a:pathLst>
              </a:custGeom>
              <a:solidFill>
                <a:srgbClr val="2DAFE6"/>
              </a:solidFill>
            </p:spPr>
            <p:txBody>
              <a:bodyPr/>
              <a:lstStyle/>
              <a:p>
                <a:endParaRPr lang="en-GB" dirty="0">
                  <a:latin typeface="Arial" panose="020B0604020202020204" pitchFamily="34" charset="0"/>
                </a:endParaRPr>
              </a:p>
            </p:txBody>
          </p:sp>
          <p:sp>
            <p:nvSpPr>
              <p:cNvPr id="5" name="TextBox 5"/>
              <p:cNvSpPr txBox="1"/>
              <p:nvPr/>
            </p:nvSpPr>
            <p:spPr>
              <a:xfrm>
                <a:off x="0" y="-76200"/>
                <a:ext cx="14615536" cy="524798"/>
              </a:xfrm>
              <a:prstGeom prst="rect">
                <a:avLst/>
              </a:prstGeom>
            </p:spPr>
            <p:txBody>
              <a:bodyPr lIns="3503" tIns="3503" rIns="3503" bIns="3503" rtlCol="0" anchor="ctr"/>
              <a:lstStyle/>
              <a:p>
                <a:pPr marL="0" lvl="0" indent="0" algn="l">
                  <a:lnSpc>
                    <a:spcPts val="5759"/>
                  </a:lnSpc>
                  <a:spcBef>
                    <a:spcPct val="0"/>
                  </a:spcBef>
                </a:pPr>
                <a:endParaRPr dirty="0">
                  <a:latin typeface="Arial" panose="020B0604020202020204" pitchFamily="34" charset="0"/>
                </a:endParaRPr>
              </a:p>
            </p:txBody>
          </p:sp>
        </p:grpSp>
        <p:sp>
          <p:nvSpPr>
            <p:cNvPr id="6" name="Freeform 6"/>
            <p:cNvSpPr/>
            <p:nvPr/>
          </p:nvSpPr>
          <p:spPr>
            <a:xfrm>
              <a:off x="21334124" y="0"/>
              <a:ext cx="2764315" cy="1193551"/>
            </a:xfrm>
            <a:custGeom>
              <a:avLst/>
              <a:gdLst/>
              <a:ahLst/>
              <a:cxnLst/>
              <a:rect l="l" t="t" r="r" b="b"/>
              <a:pathLst>
                <a:path w="2764315" h="1193551">
                  <a:moveTo>
                    <a:pt x="0" y="0"/>
                  </a:moveTo>
                  <a:lnTo>
                    <a:pt x="2764315" y="0"/>
                  </a:lnTo>
                  <a:lnTo>
                    <a:pt x="2764315" y="1193551"/>
                  </a:lnTo>
                  <a:lnTo>
                    <a:pt x="0" y="1193551"/>
                  </a:lnTo>
                  <a:lnTo>
                    <a:pt x="0" y="0"/>
                  </a:lnTo>
                  <a:close/>
                </a:path>
              </a:pathLst>
            </a:custGeom>
            <a:blipFill>
              <a:blip r:embed="rId2"/>
              <a:stretch>
                <a:fillRect/>
              </a:stretch>
            </a:blipFill>
          </p:spPr>
          <p:txBody>
            <a:bodyPr/>
            <a:lstStyle/>
            <a:p>
              <a:endParaRPr lang="en-GB" dirty="0">
                <a:latin typeface="Arial" panose="020B0604020202020204" pitchFamily="34" charset="0"/>
              </a:endParaRPr>
            </a:p>
          </p:txBody>
        </p:sp>
      </p:grpSp>
      <p:sp>
        <p:nvSpPr>
          <p:cNvPr id="30" name="TextBox 16">
            <a:extLst>
              <a:ext uri="{FF2B5EF4-FFF2-40B4-BE49-F238E27FC236}">
                <a16:creationId xmlns:a16="http://schemas.microsoft.com/office/drawing/2014/main" id="{043E5E18-0F2C-B8CD-00BE-F6ED914012DB}"/>
              </a:ext>
            </a:extLst>
          </p:cNvPr>
          <p:cNvSpPr txBox="1"/>
          <p:nvPr/>
        </p:nvSpPr>
        <p:spPr>
          <a:xfrm>
            <a:off x="1028700" y="307657"/>
            <a:ext cx="8420100" cy="721993"/>
          </a:xfrm>
          <a:prstGeom prst="rect">
            <a:avLst/>
          </a:prstGeom>
        </p:spPr>
        <p:txBody>
          <a:bodyPr wrap="square" lIns="0" tIns="0" rIns="0" bIns="0" rtlCol="0" anchor="t">
            <a:spAutoFit/>
          </a:bodyPr>
          <a:lstStyle/>
          <a:p>
            <a:pPr algn="l">
              <a:lnSpc>
                <a:spcPts val="5880"/>
              </a:lnSpc>
            </a:pPr>
            <a:r>
              <a:rPr lang="en-US" sz="4200" spc="176" dirty="0" err="1">
                <a:solidFill>
                  <a:srgbClr val="1A1D3A"/>
                </a:solidFill>
                <a:latin typeface="League Spartan Bold"/>
              </a:rPr>
              <a:t>ICEZONE</a:t>
            </a:r>
            <a:r>
              <a:rPr lang="en-US" sz="4200" spc="176" dirty="0">
                <a:solidFill>
                  <a:srgbClr val="1A1D3A"/>
                </a:solidFill>
                <a:latin typeface="League Spartan Bold"/>
              </a:rPr>
              <a:t> INSTALLATION</a:t>
            </a:r>
          </a:p>
        </p:txBody>
      </p:sp>
      <p:sp>
        <p:nvSpPr>
          <p:cNvPr id="9" name="TextBox 8">
            <a:extLst>
              <a:ext uri="{FF2B5EF4-FFF2-40B4-BE49-F238E27FC236}">
                <a16:creationId xmlns:a16="http://schemas.microsoft.com/office/drawing/2014/main" id="{E0A0E78E-D34E-A6D0-6143-112360796D91}"/>
              </a:ext>
            </a:extLst>
          </p:cNvPr>
          <p:cNvSpPr txBox="1"/>
          <p:nvPr/>
        </p:nvSpPr>
        <p:spPr>
          <a:xfrm>
            <a:off x="11011281" y="1537037"/>
            <a:ext cx="5219700" cy="132343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Drill the holes to mount the </a:t>
            </a:r>
            <a:r>
              <a:rPr lang="en-US" sz="2000" dirty="0" err="1">
                <a:latin typeface="Arial" panose="020B0604020202020204" pitchFamily="34" charset="0"/>
                <a:cs typeface="Arial" panose="020B0604020202020204" pitchFamily="34" charset="0"/>
              </a:rPr>
              <a:t>Icezone</a:t>
            </a:r>
            <a:r>
              <a:rPr lang="en-US" sz="2000" dirty="0">
                <a:latin typeface="Arial" panose="020B0604020202020204" pitchFamily="34" charset="0"/>
                <a:cs typeface="Arial" panose="020B0604020202020204" pitchFamily="34" charset="0"/>
              </a:rPr>
              <a:t> Unit on the lid.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Drill three 1/8” holes.</a:t>
            </a:r>
          </a:p>
        </p:txBody>
      </p:sp>
      <p:sp>
        <p:nvSpPr>
          <p:cNvPr id="7" name="TextBox 6">
            <a:extLst>
              <a:ext uri="{FF2B5EF4-FFF2-40B4-BE49-F238E27FC236}">
                <a16:creationId xmlns:a16="http://schemas.microsoft.com/office/drawing/2014/main" id="{A721D957-C0F8-1B2D-C49B-94A384671E55}"/>
              </a:ext>
            </a:extLst>
          </p:cNvPr>
          <p:cNvSpPr txBox="1"/>
          <p:nvPr/>
        </p:nvSpPr>
        <p:spPr>
          <a:xfrm>
            <a:off x="914021" y="1537037"/>
            <a:ext cx="6362700"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Mark the holes to mount the </a:t>
            </a:r>
            <a:r>
              <a:rPr lang="en-US" sz="2000" dirty="0" err="1">
                <a:latin typeface="Arial" panose="020B0604020202020204" pitchFamily="34" charset="0"/>
                <a:cs typeface="Arial" panose="020B0604020202020204" pitchFamily="34" charset="0"/>
              </a:rPr>
              <a:t>Icezone</a:t>
            </a:r>
            <a:r>
              <a:rPr lang="en-US" sz="2000" dirty="0">
                <a:latin typeface="Arial" panose="020B0604020202020204" pitchFamily="34" charset="0"/>
                <a:cs typeface="Arial" panose="020B0604020202020204" pitchFamily="34" charset="0"/>
              </a:rPr>
              <a:t> Unit on the lid.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Use a pen to locate the three mounting holes.</a:t>
            </a:r>
          </a:p>
        </p:txBody>
      </p:sp>
      <p:pic>
        <p:nvPicPr>
          <p:cNvPr id="8" name="Picture 2">
            <a:extLst>
              <a:ext uri="{FF2B5EF4-FFF2-40B4-BE49-F238E27FC236}">
                <a16:creationId xmlns:a16="http://schemas.microsoft.com/office/drawing/2014/main" id="{53C02BBC-A9C3-7301-5B6A-A327EE0D6D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14021" y="3478793"/>
            <a:ext cx="5486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a:extLst>
              <a:ext uri="{FF2B5EF4-FFF2-40B4-BE49-F238E27FC236}">
                <a16:creationId xmlns:a16="http://schemas.microsoft.com/office/drawing/2014/main" id="{A4659B39-2FE9-5B16-C758-67E522E789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942" t="7318" r="839" b="40996"/>
          <a:stretch/>
        </p:blipFill>
        <p:spPr>
          <a:xfrm>
            <a:off x="4268834" y="6069593"/>
            <a:ext cx="2131588" cy="1524000"/>
          </a:xfrm>
          <a:prstGeom prst="rect">
            <a:avLst/>
          </a:prstGeom>
        </p:spPr>
      </p:pic>
      <p:pic>
        <p:nvPicPr>
          <p:cNvPr id="15" name="Picture 2">
            <a:extLst>
              <a:ext uri="{FF2B5EF4-FFF2-40B4-BE49-F238E27FC236}">
                <a16:creationId xmlns:a16="http://schemas.microsoft.com/office/drawing/2014/main" id="{2FA9D332-1941-F411-6D52-DB6AC4BF544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011281" y="3474720"/>
            <a:ext cx="5486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754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823" y="9348788"/>
            <a:ext cx="18073829" cy="895163"/>
            <a:chOff x="0" y="0"/>
            <a:chExt cx="24098439" cy="1193551"/>
          </a:xfrm>
        </p:grpSpPr>
        <p:grpSp>
          <p:nvGrpSpPr>
            <p:cNvPr id="3" name="Group 3"/>
            <p:cNvGrpSpPr/>
            <p:nvPr/>
          </p:nvGrpSpPr>
          <p:grpSpPr>
            <a:xfrm>
              <a:off x="0" y="263925"/>
              <a:ext cx="21688805" cy="665700"/>
              <a:chOff x="0" y="0"/>
              <a:chExt cx="14615536" cy="448598"/>
            </a:xfrm>
          </p:grpSpPr>
          <p:sp>
            <p:nvSpPr>
              <p:cNvPr id="4" name="Freeform 4"/>
              <p:cNvSpPr/>
              <p:nvPr/>
            </p:nvSpPr>
            <p:spPr>
              <a:xfrm>
                <a:off x="0" y="0"/>
                <a:ext cx="14615536" cy="448598"/>
              </a:xfrm>
              <a:custGeom>
                <a:avLst/>
                <a:gdLst/>
                <a:ahLst/>
                <a:cxnLst/>
                <a:rect l="l" t="t" r="r" b="b"/>
                <a:pathLst>
                  <a:path w="14615536" h="448598">
                    <a:moveTo>
                      <a:pt x="0" y="0"/>
                    </a:moveTo>
                    <a:lnTo>
                      <a:pt x="14615536" y="0"/>
                    </a:lnTo>
                    <a:lnTo>
                      <a:pt x="14615536" y="448598"/>
                    </a:lnTo>
                    <a:lnTo>
                      <a:pt x="0" y="448598"/>
                    </a:lnTo>
                    <a:close/>
                  </a:path>
                </a:pathLst>
              </a:custGeom>
              <a:solidFill>
                <a:srgbClr val="2DAFE6"/>
              </a:solidFill>
            </p:spPr>
            <p:txBody>
              <a:bodyPr/>
              <a:lstStyle/>
              <a:p>
                <a:endParaRPr lang="en-GB" dirty="0">
                  <a:latin typeface="Arial" panose="020B0604020202020204" pitchFamily="34" charset="0"/>
                </a:endParaRPr>
              </a:p>
            </p:txBody>
          </p:sp>
          <p:sp>
            <p:nvSpPr>
              <p:cNvPr id="5" name="TextBox 5"/>
              <p:cNvSpPr txBox="1"/>
              <p:nvPr/>
            </p:nvSpPr>
            <p:spPr>
              <a:xfrm>
                <a:off x="0" y="-76200"/>
                <a:ext cx="14615536" cy="524798"/>
              </a:xfrm>
              <a:prstGeom prst="rect">
                <a:avLst/>
              </a:prstGeom>
            </p:spPr>
            <p:txBody>
              <a:bodyPr lIns="3503" tIns="3503" rIns="3503" bIns="3503" rtlCol="0" anchor="ctr"/>
              <a:lstStyle/>
              <a:p>
                <a:pPr marL="0" lvl="0" indent="0" algn="l">
                  <a:lnSpc>
                    <a:spcPts val="5759"/>
                  </a:lnSpc>
                  <a:spcBef>
                    <a:spcPct val="0"/>
                  </a:spcBef>
                </a:pPr>
                <a:endParaRPr dirty="0">
                  <a:latin typeface="Arial" panose="020B0604020202020204" pitchFamily="34" charset="0"/>
                </a:endParaRPr>
              </a:p>
            </p:txBody>
          </p:sp>
        </p:grpSp>
        <p:sp>
          <p:nvSpPr>
            <p:cNvPr id="6" name="Freeform 6"/>
            <p:cNvSpPr/>
            <p:nvPr/>
          </p:nvSpPr>
          <p:spPr>
            <a:xfrm>
              <a:off x="21334124" y="0"/>
              <a:ext cx="2764315" cy="1193551"/>
            </a:xfrm>
            <a:custGeom>
              <a:avLst/>
              <a:gdLst/>
              <a:ahLst/>
              <a:cxnLst/>
              <a:rect l="l" t="t" r="r" b="b"/>
              <a:pathLst>
                <a:path w="2764315" h="1193551">
                  <a:moveTo>
                    <a:pt x="0" y="0"/>
                  </a:moveTo>
                  <a:lnTo>
                    <a:pt x="2764315" y="0"/>
                  </a:lnTo>
                  <a:lnTo>
                    <a:pt x="2764315" y="1193551"/>
                  </a:lnTo>
                  <a:lnTo>
                    <a:pt x="0" y="1193551"/>
                  </a:lnTo>
                  <a:lnTo>
                    <a:pt x="0" y="0"/>
                  </a:lnTo>
                  <a:close/>
                </a:path>
              </a:pathLst>
            </a:custGeom>
            <a:blipFill>
              <a:blip r:embed="rId2"/>
              <a:stretch>
                <a:fillRect/>
              </a:stretch>
            </a:blipFill>
          </p:spPr>
          <p:txBody>
            <a:bodyPr/>
            <a:lstStyle/>
            <a:p>
              <a:endParaRPr lang="en-GB" dirty="0">
                <a:latin typeface="Arial" panose="020B0604020202020204" pitchFamily="34" charset="0"/>
              </a:endParaRPr>
            </a:p>
          </p:txBody>
        </p:sp>
      </p:grpSp>
      <p:sp>
        <p:nvSpPr>
          <p:cNvPr id="30" name="TextBox 16">
            <a:extLst>
              <a:ext uri="{FF2B5EF4-FFF2-40B4-BE49-F238E27FC236}">
                <a16:creationId xmlns:a16="http://schemas.microsoft.com/office/drawing/2014/main" id="{043E5E18-0F2C-B8CD-00BE-F6ED914012DB}"/>
              </a:ext>
            </a:extLst>
          </p:cNvPr>
          <p:cNvSpPr txBox="1"/>
          <p:nvPr/>
        </p:nvSpPr>
        <p:spPr>
          <a:xfrm>
            <a:off x="1028700" y="307657"/>
            <a:ext cx="8420100" cy="721993"/>
          </a:xfrm>
          <a:prstGeom prst="rect">
            <a:avLst/>
          </a:prstGeom>
        </p:spPr>
        <p:txBody>
          <a:bodyPr wrap="square" lIns="0" tIns="0" rIns="0" bIns="0" rtlCol="0" anchor="t">
            <a:spAutoFit/>
          </a:bodyPr>
          <a:lstStyle/>
          <a:p>
            <a:pPr algn="l">
              <a:lnSpc>
                <a:spcPts val="5880"/>
              </a:lnSpc>
            </a:pPr>
            <a:r>
              <a:rPr lang="en-US" sz="4200" spc="176" dirty="0" err="1">
                <a:solidFill>
                  <a:srgbClr val="1A1D3A"/>
                </a:solidFill>
                <a:latin typeface="League Spartan Bold"/>
              </a:rPr>
              <a:t>ICEZONE</a:t>
            </a:r>
            <a:r>
              <a:rPr lang="en-US" sz="4200" spc="176" dirty="0">
                <a:solidFill>
                  <a:srgbClr val="1A1D3A"/>
                </a:solidFill>
                <a:latin typeface="League Spartan Bold"/>
              </a:rPr>
              <a:t> INSTALLATION</a:t>
            </a:r>
          </a:p>
        </p:txBody>
      </p:sp>
      <p:sp>
        <p:nvSpPr>
          <p:cNvPr id="9" name="TextBox 8">
            <a:extLst>
              <a:ext uri="{FF2B5EF4-FFF2-40B4-BE49-F238E27FC236}">
                <a16:creationId xmlns:a16="http://schemas.microsoft.com/office/drawing/2014/main" id="{E0A0E78E-D34E-A6D0-6143-112360796D91}"/>
              </a:ext>
            </a:extLst>
          </p:cNvPr>
          <p:cNvSpPr txBox="1"/>
          <p:nvPr/>
        </p:nvSpPr>
        <p:spPr>
          <a:xfrm>
            <a:off x="10043160" y="1515456"/>
            <a:ext cx="6873240"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Re-attach the Input/Output cover and secure with the original screw.</a:t>
            </a:r>
          </a:p>
        </p:txBody>
      </p:sp>
      <p:sp>
        <p:nvSpPr>
          <p:cNvPr id="7" name="TextBox 6">
            <a:extLst>
              <a:ext uri="{FF2B5EF4-FFF2-40B4-BE49-F238E27FC236}">
                <a16:creationId xmlns:a16="http://schemas.microsoft.com/office/drawing/2014/main" id="{A721D957-C0F8-1B2D-C49B-94A384671E55}"/>
              </a:ext>
            </a:extLst>
          </p:cNvPr>
          <p:cNvSpPr txBox="1"/>
          <p:nvPr/>
        </p:nvSpPr>
        <p:spPr>
          <a:xfrm>
            <a:off x="914021" y="1537037"/>
            <a:ext cx="6362700"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Place the mounting rivets or self drilling screws into the mounting holes.</a:t>
            </a:r>
          </a:p>
        </p:txBody>
      </p:sp>
      <p:pic>
        <p:nvPicPr>
          <p:cNvPr id="10" name="Picture 2">
            <a:extLst>
              <a:ext uri="{FF2B5EF4-FFF2-40B4-BE49-F238E27FC236}">
                <a16:creationId xmlns:a16="http://schemas.microsoft.com/office/drawing/2014/main" id="{70A7A23C-5C82-E094-FDF5-45DC3B29731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590"/>
          <a:stretch/>
        </p:blipFill>
        <p:spPr bwMode="auto">
          <a:xfrm rot="16200000">
            <a:off x="1551484" y="2379270"/>
            <a:ext cx="5202452" cy="6248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a:extLst>
              <a:ext uri="{FF2B5EF4-FFF2-40B4-BE49-F238E27FC236}">
                <a16:creationId xmlns:a16="http://schemas.microsoft.com/office/drawing/2014/main" id="{8A6069BE-4AA5-7277-BB70-652A2B77E8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174" t="43885" r="42896" b="31639"/>
          <a:stretch/>
        </p:blipFill>
        <p:spPr>
          <a:xfrm rot="16200000">
            <a:off x="1249076" y="2673793"/>
            <a:ext cx="1989209" cy="2445728"/>
          </a:xfrm>
          <a:prstGeom prst="rect">
            <a:avLst/>
          </a:prstGeom>
        </p:spPr>
      </p:pic>
      <p:pic>
        <p:nvPicPr>
          <p:cNvPr id="14" name="Picture 2">
            <a:extLst>
              <a:ext uri="{FF2B5EF4-FFF2-40B4-BE49-F238E27FC236}">
                <a16:creationId xmlns:a16="http://schemas.microsoft.com/office/drawing/2014/main" id="{CA8E5FBA-C19F-2782-7BDF-D60701775A9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942" t="10246" r="-54" b="26805"/>
          <a:stretch/>
        </p:blipFill>
        <p:spPr bwMode="auto">
          <a:xfrm>
            <a:off x="10058400" y="2902052"/>
            <a:ext cx="7589050" cy="5202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a:extLst>
              <a:ext uri="{FF2B5EF4-FFF2-40B4-BE49-F238E27FC236}">
                <a16:creationId xmlns:a16="http://schemas.microsoft.com/office/drawing/2014/main" id="{275763F7-FF05-33E7-6B29-04A7D1C760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276" t="32184" r="30090" b="32873"/>
          <a:stretch/>
        </p:blipFill>
        <p:spPr>
          <a:xfrm>
            <a:off x="10073640" y="2902052"/>
            <a:ext cx="3160200" cy="1989210"/>
          </a:xfrm>
          <a:prstGeom prst="rect">
            <a:avLst/>
          </a:prstGeom>
        </p:spPr>
      </p:pic>
    </p:spTree>
    <p:extLst>
      <p:ext uri="{BB962C8B-B14F-4D97-AF65-F5344CB8AC3E}">
        <p14:creationId xmlns:p14="http://schemas.microsoft.com/office/powerpoint/2010/main" val="2957971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823" y="9348788"/>
            <a:ext cx="18073829" cy="895163"/>
            <a:chOff x="0" y="0"/>
            <a:chExt cx="24098439" cy="1193551"/>
          </a:xfrm>
        </p:grpSpPr>
        <p:grpSp>
          <p:nvGrpSpPr>
            <p:cNvPr id="3" name="Group 3"/>
            <p:cNvGrpSpPr/>
            <p:nvPr/>
          </p:nvGrpSpPr>
          <p:grpSpPr>
            <a:xfrm>
              <a:off x="0" y="263925"/>
              <a:ext cx="21688805" cy="665700"/>
              <a:chOff x="0" y="0"/>
              <a:chExt cx="14615536" cy="448598"/>
            </a:xfrm>
          </p:grpSpPr>
          <p:sp>
            <p:nvSpPr>
              <p:cNvPr id="4" name="Freeform 4"/>
              <p:cNvSpPr/>
              <p:nvPr/>
            </p:nvSpPr>
            <p:spPr>
              <a:xfrm>
                <a:off x="0" y="0"/>
                <a:ext cx="14615536" cy="448598"/>
              </a:xfrm>
              <a:custGeom>
                <a:avLst/>
                <a:gdLst/>
                <a:ahLst/>
                <a:cxnLst/>
                <a:rect l="l" t="t" r="r" b="b"/>
                <a:pathLst>
                  <a:path w="14615536" h="448598">
                    <a:moveTo>
                      <a:pt x="0" y="0"/>
                    </a:moveTo>
                    <a:lnTo>
                      <a:pt x="14615536" y="0"/>
                    </a:lnTo>
                    <a:lnTo>
                      <a:pt x="14615536" y="448598"/>
                    </a:lnTo>
                    <a:lnTo>
                      <a:pt x="0" y="448598"/>
                    </a:lnTo>
                    <a:close/>
                  </a:path>
                </a:pathLst>
              </a:custGeom>
              <a:solidFill>
                <a:srgbClr val="2DAFE6"/>
              </a:solidFill>
            </p:spPr>
            <p:txBody>
              <a:bodyPr/>
              <a:lstStyle/>
              <a:p>
                <a:endParaRPr lang="en-GB" dirty="0">
                  <a:latin typeface="Arial" panose="020B0604020202020204" pitchFamily="34" charset="0"/>
                </a:endParaRPr>
              </a:p>
            </p:txBody>
          </p:sp>
          <p:sp>
            <p:nvSpPr>
              <p:cNvPr id="5" name="TextBox 5"/>
              <p:cNvSpPr txBox="1"/>
              <p:nvPr/>
            </p:nvSpPr>
            <p:spPr>
              <a:xfrm>
                <a:off x="0" y="-76200"/>
                <a:ext cx="14615536" cy="524798"/>
              </a:xfrm>
              <a:prstGeom prst="rect">
                <a:avLst/>
              </a:prstGeom>
            </p:spPr>
            <p:txBody>
              <a:bodyPr lIns="3503" tIns="3503" rIns="3503" bIns="3503" rtlCol="0" anchor="ctr"/>
              <a:lstStyle/>
              <a:p>
                <a:pPr marL="0" lvl="0" indent="0" algn="l">
                  <a:lnSpc>
                    <a:spcPts val="5759"/>
                  </a:lnSpc>
                  <a:spcBef>
                    <a:spcPct val="0"/>
                  </a:spcBef>
                </a:pPr>
                <a:endParaRPr dirty="0">
                  <a:latin typeface="Arial" panose="020B0604020202020204" pitchFamily="34" charset="0"/>
                </a:endParaRPr>
              </a:p>
            </p:txBody>
          </p:sp>
        </p:grpSp>
        <p:sp>
          <p:nvSpPr>
            <p:cNvPr id="6" name="Freeform 6"/>
            <p:cNvSpPr/>
            <p:nvPr/>
          </p:nvSpPr>
          <p:spPr>
            <a:xfrm>
              <a:off x="21334124" y="0"/>
              <a:ext cx="2764315" cy="1193551"/>
            </a:xfrm>
            <a:custGeom>
              <a:avLst/>
              <a:gdLst/>
              <a:ahLst/>
              <a:cxnLst/>
              <a:rect l="l" t="t" r="r" b="b"/>
              <a:pathLst>
                <a:path w="2764315" h="1193551">
                  <a:moveTo>
                    <a:pt x="0" y="0"/>
                  </a:moveTo>
                  <a:lnTo>
                    <a:pt x="2764315" y="0"/>
                  </a:lnTo>
                  <a:lnTo>
                    <a:pt x="2764315" y="1193551"/>
                  </a:lnTo>
                  <a:lnTo>
                    <a:pt x="0" y="1193551"/>
                  </a:lnTo>
                  <a:lnTo>
                    <a:pt x="0" y="0"/>
                  </a:lnTo>
                  <a:close/>
                </a:path>
              </a:pathLst>
            </a:custGeom>
            <a:blipFill>
              <a:blip r:embed="rId2"/>
              <a:stretch>
                <a:fillRect/>
              </a:stretch>
            </a:blipFill>
          </p:spPr>
          <p:txBody>
            <a:bodyPr/>
            <a:lstStyle/>
            <a:p>
              <a:endParaRPr lang="en-GB" dirty="0">
                <a:latin typeface="Arial" panose="020B0604020202020204" pitchFamily="34" charset="0"/>
              </a:endParaRPr>
            </a:p>
          </p:txBody>
        </p:sp>
      </p:grpSp>
      <p:sp>
        <p:nvSpPr>
          <p:cNvPr id="30" name="TextBox 16">
            <a:extLst>
              <a:ext uri="{FF2B5EF4-FFF2-40B4-BE49-F238E27FC236}">
                <a16:creationId xmlns:a16="http://schemas.microsoft.com/office/drawing/2014/main" id="{043E5E18-0F2C-B8CD-00BE-F6ED914012DB}"/>
              </a:ext>
            </a:extLst>
          </p:cNvPr>
          <p:cNvSpPr txBox="1"/>
          <p:nvPr/>
        </p:nvSpPr>
        <p:spPr>
          <a:xfrm>
            <a:off x="1028700" y="307657"/>
            <a:ext cx="8420100" cy="721993"/>
          </a:xfrm>
          <a:prstGeom prst="rect">
            <a:avLst/>
          </a:prstGeom>
        </p:spPr>
        <p:txBody>
          <a:bodyPr wrap="square" lIns="0" tIns="0" rIns="0" bIns="0" rtlCol="0" anchor="t">
            <a:spAutoFit/>
          </a:bodyPr>
          <a:lstStyle/>
          <a:p>
            <a:pPr algn="l">
              <a:lnSpc>
                <a:spcPts val="5880"/>
              </a:lnSpc>
            </a:pPr>
            <a:r>
              <a:rPr lang="en-US" sz="4200" spc="176" dirty="0" err="1">
                <a:solidFill>
                  <a:srgbClr val="1A1D3A"/>
                </a:solidFill>
                <a:latin typeface="League Spartan Bold"/>
              </a:rPr>
              <a:t>ICEZONE</a:t>
            </a:r>
            <a:r>
              <a:rPr lang="en-US" sz="4200" spc="176" dirty="0">
                <a:solidFill>
                  <a:srgbClr val="1A1D3A"/>
                </a:solidFill>
                <a:latin typeface="League Spartan Bold"/>
              </a:rPr>
              <a:t> INSTALLATION</a:t>
            </a:r>
          </a:p>
        </p:txBody>
      </p:sp>
      <p:sp>
        <p:nvSpPr>
          <p:cNvPr id="7" name="TextBox 6">
            <a:extLst>
              <a:ext uri="{FF2B5EF4-FFF2-40B4-BE49-F238E27FC236}">
                <a16:creationId xmlns:a16="http://schemas.microsoft.com/office/drawing/2014/main" id="{A721D957-C0F8-1B2D-C49B-94A384671E55}"/>
              </a:ext>
            </a:extLst>
          </p:cNvPr>
          <p:cNvSpPr txBox="1"/>
          <p:nvPr/>
        </p:nvSpPr>
        <p:spPr>
          <a:xfrm>
            <a:off x="914021" y="1537037"/>
            <a:ext cx="6362700"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Cut two 2.5 inch pieces of tubing to connect the supply and return fittings to the 90 degree hose barbs. </a:t>
            </a:r>
          </a:p>
        </p:txBody>
      </p:sp>
      <p:pic>
        <p:nvPicPr>
          <p:cNvPr id="8" name="Picture 2">
            <a:extLst>
              <a:ext uri="{FF2B5EF4-FFF2-40B4-BE49-F238E27FC236}">
                <a16:creationId xmlns:a16="http://schemas.microsoft.com/office/drawing/2014/main" id="{B127A4BF-33A8-F96C-BADD-7BE8CEC316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98220" y="2752310"/>
            <a:ext cx="6217541" cy="4663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4513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823" y="9348788"/>
            <a:ext cx="18073829" cy="895163"/>
            <a:chOff x="0" y="0"/>
            <a:chExt cx="24098439" cy="1193551"/>
          </a:xfrm>
        </p:grpSpPr>
        <p:grpSp>
          <p:nvGrpSpPr>
            <p:cNvPr id="3" name="Group 3"/>
            <p:cNvGrpSpPr/>
            <p:nvPr/>
          </p:nvGrpSpPr>
          <p:grpSpPr>
            <a:xfrm>
              <a:off x="0" y="263925"/>
              <a:ext cx="21688805" cy="665700"/>
              <a:chOff x="0" y="0"/>
              <a:chExt cx="14615536" cy="448598"/>
            </a:xfrm>
          </p:grpSpPr>
          <p:sp>
            <p:nvSpPr>
              <p:cNvPr id="4" name="Freeform 4"/>
              <p:cNvSpPr/>
              <p:nvPr/>
            </p:nvSpPr>
            <p:spPr>
              <a:xfrm>
                <a:off x="0" y="0"/>
                <a:ext cx="14615536" cy="448598"/>
              </a:xfrm>
              <a:custGeom>
                <a:avLst/>
                <a:gdLst/>
                <a:ahLst/>
                <a:cxnLst/>
                <a:rect l="l" t="t" r="r" b="b"/>
                <a:pathLst>
                  <a:path w="14615536" h="448598">
                    <a:moveTo>
                      <a:pt x="0" y="0"/>
                    </a:moveTo>
                    <a:lnTo>
                      <a:pt x="14615536" y="0"/>
                    </a:lnTo>
                    <a:lnTo>
                      <a:pt x="14615536" y="448598"/>
                    </a:lnTo>
                    <a:lnTo>
                      <a:pt x="0" y="448598"/>
                    </a:lnTo>
                    <a:close/>
                  </a:path>
                </a:pathLst>
              </a:custGeom>
              <a:solidFill>
                <a:srgbClr val="2DAFE6"/>
              </a:solidFill>
            </p:spPr>
            <p:txBody>
              <a:bodyPr/>
              <a:lstStyle/>
              <a:p>
                <a:endParaRPr lang="en-GB" dirty="0">
                  <a:latin typeface="Arial" panose="020B0604020202020204" pitchFamily="34" charset="0"/>
                </a:endParaRPr>
              </a:p>
            </p:txBody>
          </p:sp>
          <p:sp>
            <p:nvSpPr>
              <p:cNvPr id="5" name="TextBox 5"/>
              <p:cNvSpPr txBox="1"/>
              <p:nvPr/>
            </p:nvSpPr>
            <p:spPr>
              <a:xfrm>
                <a:off x="0" y="-76200"/>
                <a:ext cx="14615536" cy="524798"/>
              </a:xfrm>
              <a:prstGeom prst="rect">
                <a:avLst/>
              </a:prstGeom>
            </p:spPr>
            <p:txBody>
              <a:bodyPr lIns="3503" tIns="3503" rIns="3503" bIns="3503" rtlCol="0" anchor="ctr"/>
              <a:lstStyle/>
              <a:p>
                <a:pPr marL="0" lvl="0" indent="0" algn="l">
                  <a:lnSpc>
                    <a:spcPts val="5759"/>
                  </a:lnSpc>
                  <a:spcBef>
                    <a:spcPct val="0"/>
                  </a:spcBef>
                </a:pPr>
                <a:endParaRPr dirty="0">
                  <a:latin typeface="Arial" panose="020B0604020202020204" pitchFamily="34" charset="0"/>
                </a:endParaRPr>
              </a:p>
            </p:txBody>
          </p:sp>
        </p:grpSp>
        <p:sp>
          <p:nvSpPr>
            <p:cNvPr id="6" name="Freeform 6"/>
            <p:cNvSpPr/>
            <p:nvPr/>
          </p:nvSpPr>
          <p:spPr>
            <a:xfrm>
              <a:off x="21334124" y="0"/>
              <a:ext cx="2764315" cy="1193551"/>
            </a:xfrm>
            <a:custGeom>
              <a:avLst/>
              <a:gdLst/>
              <a:ahLst/>
              <a:cxnLst/>
              <a:rect l="l" t="t" r="r" b="b"/>
              <a:pathLst>
                <a:path w="2764315" h="1193551">
                  <a:moveTo>
                    <a:pt x="0" y="0"/>
                  </a:moveTo>
                  <a:lnTo>
                    <a:pt x="2764315" y="0"/>
                  </a:lnTo>
                  <a:lnTo>
                    <a:pt x="2764315" y="1193551"/>
                  </a:lnTo>
                  <a:lnTo>
                    <a:pt x="0" y="1193551"/>
                  </a:lnTo>
                  <a:lnTo>
                    <a:pt x="0" y="0"/>
                  </a:lnTo>
                  <a:close/>
                </a:path>
              </a:pathLst>
            </a:custGeom>
            <a:blipFill>
              <a:blip r:embed="rId2"/>
              <a:stretch>
                <a:fillRect/>
              </a:stretch>
            </a:blipFill>
          </p:spPr>
          <p:txBody>
            <a:bodyPr/>
            <a:lstStyle/>
            <a:p>
              <a:endParaRPr lang="en-GB" dirty="0">
                <a:latin typeface="Arial" panose="020B0604020202020204" pitchFamily="34" charset="0"/>
              </a:endParaRPr>
            </a:p>
          </p:txBody>
        </p:sp>
      </p:grpSp>
      <p:sp>
        <p:nvSpPr>
          <p:cNvPr id="7" name="TextBox 6">
            <a:extLst>
              <a:ext uri="{FF2B5EF4-FFF2-40B4-BE49-F238E27FC236}">
                <a16:creationId xmlns:a16="http://schemas.microsoft.com/office/drawing/2014/main" id="{A721D957-C0F8-1B2D-C49B-94A384671E55}"/>
              </a:ext>
            </a:extLst>
          </p:cNvPr>
          <p:cNvSpPr txBox="1"/>
          <p:nvPr/>
        </p:nvSpPr>
        <p:spPr>
          <a:xfrm>
            <a:off x="838200" y="1745427"/>
            <a:ext cx="6362700"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Cut two 2.5 inch pieces of tubing to connect the supply and return fittings to the 90 degree hose barbs. </a:t>
            </a:r>
          </a:p>
        </p:txBody>
      </p:sp>
      <p:pic>
        <p:nvPicPr>
          <p:cNvPr id="10" name="Picture 9">
            <a:extLst>
              <a:ext uri="{FF2B5EF4-FFF2-40B4-BE49-F238E27FC236}">
                <a16:creationId xmlns:a16="http://schemas.microsoft.com/office/drawing/2014/main" id="{530BC0E0-99CA-A67C-0E95-BAFFC483A44A}"/>
              </a:ext>
            </a:extLst>
          </p:cNvPr>
          <p:cNvPicPr>
            <a:picLocks noChangeAspect="1"/>
          </p:cNvPicPr>
          <p:nvPr/>
        </p:nvPicPr>
        <p:blipFill>
          <a:blip r:embed="rId3"/>
          <a:stretch>
            <a:fillRect/>
          </a:stretch>
        </p:blipFill>
        <p:spPr>
          <a:xfrm>
            <a:off x="1028700" y="2752310"/>
            <a:ext cx="7505700" cy="6261818"/>
          </a:xfrm>
          <a:prstGeom prst="rect">
            <a:avLst/>
          </a:prstGeom>
        </p:spPr>
      </p:pic>
      <p:sp>
        <p:nvSpPr>
          <p:cNvPr id="11" name="TextBox 16">
            <a:extLst>
              <a:ext uri="{FF2B5EF4-FFF2-40B4-BE49-F238E27FC236}">
                <a16:creationId xmlns:a16="http://schemas.microsoft.com/office/drawing/2014/main" id="{9184BE12-C6DE-C739-1FBA-9FE9DA4B4D95}"/>
              </a:ext>
            </a:extLst>
          </p:cNvPr>
          <p:cNvSpPr txBox="1"/>
          <p:nvPr/>
        </p:nvSpPr>
        <p:spPr>
          <a:xfrm>
            <a:off x="1028700" y="307657"/>
            <a:ext cx="8420100" cy="1138773"/>
          </a:xfrm>
          <a:prstGeom prst="rect">
            <a:avLst/>
          </a:prstGeom>
        </p:spPr>
        <p:txBody>
          <a:bodyPr wrap="square" lIns="0" tIns="0" rIns="0" bIns="0" rtlCol="0" anchor="t">
            <a:spAutoFit/>
          </a:bodyPr>
          <a:lstStyle/>
          <a:p>
            <a:pPr algn="l"/>
            <a:r>
              <a:rPr lang="en-US" sz="4200" spc="176" dirty="0">
                <a:solidFill>
                  <a:srgbClr val="1A1D3A"/>
                </a:solidFill>
                <a:latin typeface="League Spartan Bold"/>
              </a:rPr>
              <a:t>INSTALLING </a:t>
            </a:r>
            <a:r>
              <a:rPr lang="en-US" sz="4200" spc="176" dirty="0" err="1">
                <a:solidFill>
                  <a:srgbClr val="1A1D3A"/>
                </a:solidFill>
                <a:latin typeface="League Spartan Bold"/>
              </a:rPr>
              <a:t>ICEZONE</a:t>
            </a:r>
            <a:endParaRPr lang="en-US" sz="4200" spc="176" dirty="0">
              <a:solidFill>
                <a:srgbClr val="1A1D3A"/>
              </a:solidFill>
              <a:latin typeface="League Spartan Bold"/>
            </a:endParaRPr>
          </a:p>
          <a:p>
            <a:pPr algn="l"/>
            <a:r>
              <a:rPr lang="en-US" sz="3200" spc="176" dirty="0">
                <a:solidFill>
                  <a:srgbClr val="FF0000"/>
                </a:solidFill>
                <a:latin typeface="League Spartan Bold"/>
              </a:rPr>
              <a:t>FOR SINGLE MACHINE INSTALLATIONS</a:t>
            </a:r>
          </a:p>
        </p:txBody>
      </p:sp>
      <p:pic>
        <p:nvPicPr>
          <p:cNvPr id="12" name="Picture 2">
            <a:extLst>
              <a:ext uri="{FF2B5EF4-FFF2-40B4-BE49-F238E27FC236}">
                <a16:creationId xmlns:a16="http://schemas.microsoft.com/office/drawing/2014/main" id="{FFCD99FB-202E-0242-D430-367EC97D15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058400" y="4550410"/>
            <a:ext cx="7093232" cy="3993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a:extLst>
              <a:ext uri="{FF2B5EF4-FFF2-40B4-BE49-F238E27FC236}">
                <a16:creationId xmlns:a16="http://schemas.microsoft.com/office/drawing/2014/main" id="{D9035FA0-BBEB-B8D4-0923-2E5F089D11D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391" t="29732" r="19655" b="11265"/>
          <a:stretch/>
        </p:blipFill>
        <p:spPr>
          <a:xfrm>
            <a:off x="10058400" y="4533900"/>
            <a:ext cx="1828800" cy="1929008"/>
          </a:xfrm>
          <a:prstGeom prst="rect">
            <a:avLst/>
          </a:prstGeom>
        </p:spPr>
      </p:pic>
      <p:sp>
        <p:nvSpPr>
          <p:cNvPr id="15" name="TextBox 14">
            <a:extLst>
              <a:ext uri="{FF2B5EF4-FFF2-40B4-BE49-F238E27FC236}">
                <a16:creationId xmlns:a16="http://schemas.microsoft.com/office/drawing/2014/main" id="{129CAEE6-21CE-21EF-D27B-FD79B61E0CF7}"/>
              </a:ext>
            </a:extLst>
          </p:cNvPr>
          <p:cNvSpPr txBox="1"/>
          <p:nvPr/>
        </p:nvSpPr>
        <p:spPr>
          <a:xfrm>
            <a:off x="10058400" y="1751733"/>
            <a:ext cx="7093232" cy="2554545"/>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Cut and assemble the remaining supply and return tubing and fittings.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Place the handy clamps (black) on the tubing which is placed over the ports on the </a:t>
            </a:r>
            <a:r>
              <a:rPr lang="en-US" sz="2000" dirty="0" err="1">
                <a:latin typeface="Arial" panose="020B0604020202020204" pitchFamily="34" charset="0"/>
                <a:cs typeface="Arial" panose="020B0604020202020204" pitchFamily="34" charset="0"/>
              </a:rPr>
              <a:t>Icezone</a:t>
            </a:r>
            <a:r>
              <a:rPr lang="en-US" sz="2000" dirty="0">
                <a:latin typeface="Arial" panose="020B0604020202020204" pitchFamily="34" charset="0"/>
                <a:cs typeface="Arial" panose="020B0604020202020204" pitchFamily="34" charset="0"/>
              </a:rPr>
              <a:t> Unit.</a:t>
            </a:r>
          </a:p>
          <a:p>
            <a:endParaRPr lang="en-US" sz="2000" dirty="0">
              <a:latin typeface="Arial" panose="020B0604020202020204" pitchFamily="34" charset="0"/>
              <a:cs typeface="Arial" panose="020B0604020202020204" pitchFamily="34" charset="0"/>
            </a:endParaRPr>
          </a:p>
          <a:p>
            <a:r>
              <a:rPr lang="en-US" sz="2000" b="1" i="1" dirty="0">
                <a:latin typeface="Arial" panose="020B0604020202020204" pitchFamily="34" charset="0"/>
                <a:cs typeface="Arial" panose="020B0604020202020204" pitchFamily="34" charset="0"/>
              </a:rPr>
              <a:t>Installer’s Tip:  Heating the tubing in hot water eases the installation of the tubing onto the fittings. </a:t>
            </a:r>
          </a:p>
        </p:txBody>
      </p:sp>
    </p:spTree>
    <p:extLst>
      <p:ext uri="{BB962C8B-B14F-4D97-AF65-F5344CB8AC3E}">
        <p14:creationId xmlns:p14="http://schemas.microsoft.com/office/powerpoint/2010/main" val="3584074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823" y="9348788"/>
            <a:ext cx="18073829" cy="895163"/>
            <a:chOff x="0" y="0"/>
            <a:chExt cx="24098439" cy="1193551"/>
          </a:xfrm>
        </p:grpSpPr>
        <p:grpSp>
          <p:nvGrpSpPr>
            <p:cNvPr id="3" name="Group 3"/>
            <p:cNvGrpSpPr/>
            <p:nvPr/>
          </p:nvGrpSpPr>
          <p:grpSpPr>
            <a:xfrm>
              <a:off x="0" y="263925"/>
              <a:ext cx="21688805" cy="665700"/>
              <a:chOff x="0" y="0"/>
              <a:chExt cx="14615536" cy="448598"/>
            </a:xfrm>
          </p:grpSpPr>
          <p:sp>
            <p:nvSpPr>
              <p:cNvPr id="4" name="Freeform 4"/>
              <p:cNvSpPr/>
              <p:nvPr/>
            </p:nvSpPr>
            <p:spPr>
              <a:xfrm>
                <a:off x="0" y="0"/>
                <a:ext cx="14615536" cy="448598"/>
              </a:xfrm>
              <a:custGeom>
                <a:avLst/>
                <a:gdLst/>
                <a:ahLst/>
                <a:cxnLst/>
                <a:rect l="l" t="t" r="r" b="b"/>
                <a:pathLst>
                  <a:path w="14615536" h="448598">
                    <a:moveTo>
                      <a:pt x="0" y="0"/>
                    </a:moveTo>
                    <a:lnTo>
                      <a:pt x="14615536" y="0"/>
                    </a:lnTo>
                    <a:lnTo>
                      <a:pt x="14615536" y="448598"/>
                    </a:lnTo>
                    <a:lnTo>
                      <a:pt x="0" y="448598"/>
                    </a:lnTo>
                    <a:close/>
                  </a:path>
                </a:pathLst>
              </a:custGeom>
              <a:solidFill>
                <a:srgbClr val="2DAFE6"/>
              </a:solidFill>
            </p:spPr>
            <p:txBody>
              <a:bodyPr/>
              <a:lstStyle/>
              <a:p>
                <a:endParaRPr lang="en-GB" dirty="0">
                  <a:latin typeface="Arial" panose="020B0604020202020204" pitchFamily="34" charset="0"/>
                </a:endParaRPr>
              </a:p>
            </p:txBody>
          </p:sp>
          <p:sp>
            <p:nvSpPr>
              <p:cNvPr id="5" name="TextBox 5"/>
              <p:cNvSpPr txBox="1"/>
              <p:nvPr/>
            </p:nvSpPr>
            <p:spPr>
              <a:xfrm>
                <a:off x="0" y="-76200"/>
                <a:ext cx="14615536" cy="524798"/>
              </a:xfrm>
              <a:prstGeom prst="rect">
                <a:avLst/>
              </a:prstGeom>
            </p:spPr>
            <p:txBody>
              <a:bodyPr lIns="3503" tIns="3503" rIns="3503" bIns="3503" rtlCol="0" anchor="ctr"/>
              <a:lstStyle/>
              <a:p>
                <a:pPr marL="0" lvl="0" indent="0" algn="l">
                  <a:lnSpc>
                    <a:spcPts val="5759"/>
                  </a:lnSpc>
                  <a:spcBef>
                    <a:spcPct val="0"/>
                  </a:spcBef>
                </a:pPr>
                <a:endParaRPr dirty="0">
                  <a:latin typeface="Arial" panose="020B0604020202020204" pitchFamily="34" charset="0"/>
                </a:endParaRPr>
              </a:p>
            </p:txBody>
          </p:sp>
        </p:grpSp>
        <p:sp>
          <p:nvSpPr>
            <p:cNvPr id="6" name="Freeform 6"/>
            <p:cNvSpPr/>
            <p:nvPr/>
          </p:nvSpPr>
          <p:spPr>
            <a:xfrm>
              <a:off x="21334124" y="0"/>
              <a:ext cx="2764315" cy="1193551"/>
            </a:xfrm>
            <a:custGeom>
              <a:avLst/>
              <a:gdLst/>
              <a:ahLst/>
              <a:cxnLst/>
              <a:rect l="l" t="t" r="r" b="b"/>
              <a:pathLst>
                <a:path w="2764315" h="1193551">
                  <a:moveTo>
                    <a:pt x="0" y="0"/>
                  </a:moveTo>
                  <a:lnTo>
                    <a:pt x="2764315" y="0"/>
                  </a:lnTo>
                  <a:lnTo>
                    <a:pt x="2764315" y="1193551"/>
                  </a:lnTo>
                  <a:lnTo>
                    <a:pt x="0" y="1193551"/>
                  </a:lnTo>
                  <a:lnTo>
                    <a:pt x="0" y="0"/>
                  </a:lnTo>
                  <a:close/>
                </a:path>
              </a:pathLst>
            </a:custGeom>
            <a:blipFill>
              <a:blip r:embed="rId2"/>
              <a:stretch>
                <a:fillRect/>
              </a:stretch>
            </a:blipFill>
          </p:spPr>
          <p:txBody>
            <a:bodyPr/>
            <a:lstStyle/>
            <a:p>
              <a:endParaRPr lang="en-GB" dirty="0">
                <a:latin typeface="Arial" panose="020B0604020202020204" pitchFamily="34" charset="0"/>
              </a:endParaRPr>
            </a:p>
          </p:txBody>
        </p:sp>
      </p:grpSp>
      <p:sp>
        <p:nvSpPr>
          <p:cNvPr id="7" name="TextBox 6">
            <a:extLst>
              <a:ext uri="{FF2B5EF4-FFF2-40B4-BE49-F238E27FC236}">
                <a16:creationId xmlns:a16="http://schemas.microsoft.com/office/drawing/2014/main" id="{A721D957-C0F8-1B2D-C49B-94A384671E55}"/>
              </a:ext>
            </a:extLst>
          </p:cNvPr>
          <p:cNvSpPr txBox="1"/>
          <p:nvPr/>
        </p:nvSpPr>
        <p:spPr>
          <a:xfrm>
            <a:off x="838200" y="1745427"/>
            <a:ext cx="7093232"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Tighten the handy clamps with a pliers to secure the tubing on the </a:t>
            </a:r>
            <a:r>
              <a:rPr lang="en-US" sz="2000" dirty="0" err="1">
                <a:latin typeface="Arial" panose="020B0604020202020204" pitchFamily="34" charset="0"/>
                <a:cs typeface="Arial" panose="020B0604020202020204" pitchFamily="34" charset="0"/>
              </a:rPr>
              <a:t>Icezone</a:t>
            </a:r>
            <a:r>
              <a:rPr lang="en-US" sz="2000" dirty="0">
                <a:latin typeface="Arial" panose="020B0604020202020204" pitchFamily="34" charset="0"/>
                <a:cs typeface="Arial" panose="020B0604020202020204" pitchFamily="34" charset="0"/>
              </a:rPr>
              <a:t> Unit.</a:t>
            </a:r>
          </a:p>
          <a:p>
            <a:r>
              <a:rPr lang="en-US" sz="2000" dirty="0">
                <a:latin typeface="Arial" panose="020B0604020202020204" pitchFamily="34" charset="0"/>
                <a:cs typeface="Arial" panose="020B0604020202020204" pitchFamily="34" charset="0"/>
              </a:rPr>
              <a:t> </a:t>
            </a:r>
          </a:p>
        </p:txBody>
      </p:sp>
      <p:sp>
        <p:nvSpPr>
          <p:cNvPr id="11" name="TextBox 16">
            <a:extLst>
              <a:ext uri="{FF2B5EF4-FFF2-40B4-BE49-F238E27FC236}">
                <a16:creationId xmlns:a16="http://schemas.microsoft.com/office/drawing/2014/main" id="{9184BE12-C6DE-C739-1FBA-9FE9DA4B4D95}"/>
              </a:ext>
            </a:extLst>
          </p:cNvPr>
          <p:cNvSpPr txBox="1"/>
          <p:nvPr/>
        </p:nvSpPr>
        <p:spPr>
          <a:xfrm>
            <a:off x="1028700" y="307657"/>
            <a:ext cx="8420100" cy="1138773"/>
          </a:xfrm>
          <a:prstGeom prst="rect">
            <a:avLst/>
          </a:prstGeom>
        </p:spPr>
        <p:txBody>
          <a:bodyPr wrap="square" lIns="0" tIns="0" rIns="0" bIns="0" rtlCol="0" anchor="t">
            <a:spAutoFit/>
          </a:bodyPr>
          <a:lstStyle/>
          <a:p>
            <a:pPr algn="l"/>
            <a:r>
              <a:rPr lang="en-US" sz="4200" spc="176" dirty="0">
                <a:solidFill>
                  <a:srgbClr val="1A1D3A"/>
                </a:solidFill>
                <a:latin typeface="League Spartan Bold"/>
              </a:rPr>
              <a:t>INSTALLING </a:t>
            </a:r>
            <a:r>
              <a:rPr lang="en-US" sz="4200" spc="176" dirty="0" err="1">
                <a:solidFill>
                  <a:srgbClr val="1A1D3A"/>
                </a:solidFill>
                <a:latin typeface="League Spartan Bold"/>
              </a:rPr>
              <a:t>ICEZONE</a:t>
            </a:r>
            <a:endParaRPr lang="en-US" sz="4200" spc="176" dirty="0">
              <a:solidFill>
                <a:srgbClr val="1A1D3A"/>
              </a:solidFill>
              <a:latin typeface="League Spartan Bold"/>
            </a:endParaRPr>
          </a:p>
          <a:p>
            <a:pPr algn="l"/>
            <a:r>
              <a:rPr lang="en-US" sz="3200" spc="176" dirty="0">
                <a:solidFill>
                  <a:srgbClr val="FF0000"/>
                </a:solidFill>
                <a:latin typeface="League Spartan Bold"/>
              </a:rPr>
              <a:t>FOR SINGLE MACHINE INSTALLATIONS</a:t>
            </a:r>
          </a:p>
        </p:txBody>
      </p:sp>
      <p:pic>
        <p:nvPicPr>
          <p:cNvPr id="8" name="Picture 2">
            <a:extLst>
              <a:ext uri="{FF2B5EF4-FFF2-40B4-BE49-F238E27FC236}">
                <a16:creationId xmlns:a16="http://schemas.microsoft.com/office/drawing/2014/main" id="{B3A530AD-65A0-F886-E863-50073EBDFF1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8464"/>
          <a:stretch/>
        </p:blipFill>
        <p:spPr bwMode="auto">
          <a:xfrm>
            <a:off x="884162" y="3060087"/>
            <a:ext cx="6986794" cy="3748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a:extLst>
              <a:ext uri="{FF2B5EF4-FFF2-40B4-BE49-F238E27FC236}">
                <a16:creationId xmlns:a16="http://schemas.microsoft.com/office/drawing/2014/main" id="{71302283-660E-1A57-F2F4-F1E2215056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413" t="29578" r="21839" b="35211"/>
          <a:stretch/>
        </p:blipFill>
        <p:spPr>
          <a:xfrm>
            <a:off x="884162" y="5586723"/>
            <a:ext cx="2499038" cy="1183822"/>
          </a:xfrm>
          <a:prstGeom prst="rect">
            <a:avLst/>
          </a:prstGeom>
        </p:spPr>
      </p:pic>
      <p:sp>
        <p:nvSpPr>
          <p:cNvPr id="16" name="TextBox 15">
            <a:extLst>
              <a:ext uri="{FF2B5EF4-FFF2-40B4-BE49-F238E27FC236}">
                <a16:creationId xmlns:a16="http://schemas.microsoft.com/office/drawing/2014/main" id="{06720E46-5B52-5AA7-2D1D-6A1E2F4B012B}"/>
              </a:ext>
            </a:extLst>
          </p:cNvPr>
          <p:cNvSpPr txBox="1"/>
          <p:nvPr/>
        </p:nvSpPr>
        <p:spPr>
          <a:xfrm>
            <a:off x="10782981" y="1737807"/>
            <a:ext cx="6362700" cy="163121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Insert the DC plug from the wall adapter through the “P” shaped hole in the service cover.</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Plug the DC connector into the </a:t>
            </a:r>
            <a:r>
              <a:rPr lang="en-US" sz="2000" dirty="0" err="1">
                <a:latin typeface="Arial" panose="020B0604020202020204" pitchFamily="34" charset="0"/>
                <a:cs typeface="Arial" panose="020B0604020202020204" pitchFamily="34" charset="0"/>
              </a:rPr>
              <a:t>Icezone</a:t>
            </a:r>
            <a:r>
              <a:rPr lang="en-US" sz="2000" dirty="0">
                <a:latin typeface="Arial" panose="020B0604020202020204" pitchFamily="34" charset="0"/>
                <a:cs typeface="Arial" panose="020B0604020202020204" pitchFamily="34" charset="0"/>
              </a:rPr>
              <a:t> Unit’s power input plug.</a:t>
            </a:r>
          </a:p>
        </p:txBody>
      </p:sp>
      <p:pic>
        <p:nvPicPr>
          <p:cNvPr id="17" name="Picture 2">
            <a:extLst>
              <a:ext uri="{FF2B5EF4-FFF2-40B4-BE49-F238E27FC236}">
                <a16:creationId xmlns:a16="http://schemas.microsoft.com/office/drawing/2014/main" id="{D9E47918-AAD5-A509-7014-188757C19E9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897281" y="3807379"/>
            <a:ext cx="5285500" cy="396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a:extLst>
              <a:ext uri="{FF2B5EF4-FFF2-40B4-BE49-F238E27FC236}">
                <a16:creationId xmlns:a16="http://schemas.microsoft.com/office/drawing/2014/main" id="{133741CE-7C69-B93B-A05E-FCE1A99886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666" t="30958" r="34959" b="35632"/>
          <a:stretch/>
        </p:blipFill>
        <p:spPr>
          <a:xfrm>
            <a:off x="10897281" y="6261849"/>
            <a:ext cx="1752600" cy="1547754"/>
          </a:xfrm>
          <a:prstGeom prst="rect">
            <a:avLst/>
          </a:prstGeom>
        </p:spPr>
      </p:pic>
    </p:spTree>
    <p:extLst>
      <p:ext uri="{BB962C8B-B14F-4D97-AF65-F5344CB8AC3E}">
        <p14:creationId xmlns:p14="http://schemas.microsoft.com/office/powerpoint/2010/main" val="2937285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823" y="9348788"/>
            <a:ext cx="18073829" cy="895163"/>
            <a:chOff x="0" y="0"/>
            <a:chExt cx="24098439" cy="1193551"/>
          </a:xfrm>
        </p:grpSpPr>
        <p:grpSp>
          <p:nvGrpSpPr>
            <p:cNvPr id="3" name="Group 3"/>
            <p:cNvGrpSpPr/>
            <p:nvPr/>
          </p:nvGrpSpPr>
          <p:grpSpPr>
            <a:xfrm>
              <a:off x="0" y="263925"/>
              <a:ext cx="21688805" cy="665700"/>
              <a:chOff x="0" y="0"/>
              <a:chExt cx="14615536" cy="448598"/>
            </a:xfrm>
          </p:grpSpPr>
          <p:sp>
            <p:nvSpPr>
              <p:cNvPr id="4" name="Freeform 4"/>
              <p:cNvSpPr/>
              <p:nvPr/>
            </p:nvSpPr>
            <p:spPr>
              <a:xfrm>
                <a:off x="0" y="0"/>
                <a:ext cx="14615536" cy="448598"/>
              </a:xfrm>
              <a:custGeom>
                <a:avLst/>
                <a:gdLst/>
                <a:ahLst/>
                <a:cxnLst/>
                <a:rect l="l" t="t" r="r" b="b"/>
                <a:pathLst>
                  <a:path w="14615536" h="448598">
                    <a:moveTo>
                      <a:pt x="0" y="0"/>
                    </a:moveTo>
                    <a:lnTo>
                      <a:pt x="14615536" y="0"/>
                    </a:lnTo>
                    <a:lnTo>
                      <a:pt x="14615536" y="448598"/>
                    </a:lnTo>
                    <a:lnTo>
                      <a:pt x="0" y="448598"/>
                    </a:lnTo>
                    <a:close/>
                  </a:path>
                </a:pathLst>
              </a:custGeom>
              <a:solidFill>
                <a:srgbClr val="2DAFE6"/>
              </a:solidFill>
            </p:spPr>
            <p:txBody>
              <a:bodyPr/>
              <a:lstStyle/>
              <a:p>
                <a:endParaRPr lang="en-GB" dirty="0">
                  <a:latin typeface="Arial" panose="020B0604020202020204" pitchFamily="34" charset="0"/>
                </a:endParaRPr>
              </a:p>
            </p:txBody>
          </p:sp>
          <p:sp>
            <p:nvSpPr>
              <p:cNvPr id="5" name="TextBox 5"/>
              <p:cNvSpPr txBox="1"/>
              <p:nvPr/>
            </p:nvSpPr>
            <p:spPr>
              <a:xfrm>
                <a:off x="0" y="-76200"/>
                <a:ext cx="14615536" cy="524798"/>
              </a:xfrm>
              <a:prstGeom prst="rect">
                <a:avLst/>
              </a:prstGeom>
            </p:spPr>
            <p:txBody>
              <a:bodyPr lIns="3503" tIns="3503" rIns="3503" bIns="3503" rtlCol="0" anchor="ctr"/>
              <a:lstStyle/>
              <a:p>
                <a:pPr marL="0" lvl="0" indent="0" algn="l">
                  <a:lnSpc>
                    <a:spcPts val="5759"/>
                  </a:lnSpc>
                  <a:spcBef>
                    <a:spcPct val="0"/>
                  </a:spcBef>
                </a:pPr>
                <a:endParaRPr dirty="0">
                  <a:latin typeface="Arial" panose="020B0604020202020204" pitchFamily="34" charset="0"/>
                </a:endParaRPr>
              </a:p>
            </p:txBody>
          </p:sp>
        </p:grpSp>
        <p:sp>
          <p:nvSpPr>
            <p:cNvPr id="6" name="Freeform 6"/>
            <p:cNvSpPr/>
            <p:nvPr/>
          </p:nvSpPr>
          <p:spPr>
            <a:xfrm>
              <a:off x="21334124" y="0"/>
              <a:ext cx="2764315" cy="1193551"/>
            </a:xfrm>
            <a:custGeom>
              <a:avLst/>
              <a:gdLst/>
              <a:ahLst/>
              <a:cxnLst/>
              <a:rect l="l" t="t" r="r" b="b"/>
              <a:pathLst>
                <a:path w="2764315" h="1193551">
                  <a:moveTo>
                    <a:pt x="0" y="0"/>
                  </a:moveTo>
                  <a:lnTo>
                    <a:pt x="2764315" y="0"/>
                  </a:lnTo>
                  <a:lnTo>
                    <a:pt x="2764315" y="1193551"/>
                  </a:lnTo>
                  <a:lnTo>
                    <a:pt x="0" y="1193551"/>
                  </a:lnTo>
                  <a:lnTo>
                    <a:pt x="0" y="0"/>
                  </a:lnTo>
                  <a:close/>
                </a:path>
              </a:pathLst>
            </a:custGeom>
            <a:blipFill>
              <a:blip r:embed="rId2"/>
              <a:stretch>
                <a:fillRect/>
              </a:stretch>
            </a:blipFill>
          </p:spPr>
          <p:txBody>
            <a:bodyPr/>
            <a:lstStyle/>
            <a:p>
              <a:endParaRPr lang="en-GB" dirty="0">
                <a:latin typeface="Arial" panose="020B0604020202020204" pitchFamily="34" charset="0"/>
              </a:endParaRPr>
            </a:p>
          </p:txBody>
        </p:sp>
      </p:grpSp>
      <p:sp>
        <p:nvSpPr>
          <p:cNvPr id="30" name="TextBox 16">
            <a:extLst>
              <a:ext uri="{FF2B5EF4-FFF2-40B4-BE49-F238E27FC236}">
                <a16:creationId xmlns:a16="http://schemas.microsoft.com/office/drawing/2014/main" id="{043E5E18-0F2C-B8CD-00BE-F6ED914012DB}"/>
              </a:ext>
            </a:extLst>
          </p:cNvPr>
          <p:cNvSpPr txBox="1"/>
          <p:nvPr/>
        </p:nvSpPr>
        <p:spPr>
          <a:xfrm>
            <a:off x="1028700" y="307657"/>
            <a:ext cx="8420100" cy="721993"/>
          </a:xfrm>
          <a:prstGeom prst="rect">
            <a:avLst/>
          </a:prstGeom>
        </p:spPr>
        <p:txBody>
          <a:bodyPr wrap="square" lIns="0" tIns="0" rIns="0" bIns="0" rtlCol="0" anchor="t">
            <a:spAutoFit/>
          </a:bodyPr>
          <a:lstStyle/>
          <a:p>
            <a:pPr algn="l">
              <a:lnSpc>
                <a:spcPts val="5880"/>
              </a:lnSpc>
            </a:pPr>
            <a:r>
              <a:rPr lang="en-US" sz="4200" spc="176" dirty="0" err="1">
                <a:solidFill>
                  <a:srgbClr val="1A1D3A"/>
                </a:solidFill>
                <a:latin typeface="League Spartan Bold"/>
              </a:rPr>
              <a:t>ICEZONE</a:t>
            </a:r>
            <a:r>
              <a:rPr lang="en-US" sz="4200" spc="176" dirty="0">
                <a:solidFill>
                  <a:srgbClr val="1A1D3A"/>
                </a:solidFill>
                <a:latin typeface="League Spartan Bold"/>
              </a:rPr>
              <a:t> INSTALLATION</a:t>
            </a:r>
          </a:p>
        </p:txBody>
      </p:sp>
      <p:sp>
        <p:nvSpPr>
          <p:cNvPr id="9" name="TextBox 8">
            <a:extLst>
              <a:ext uri="{FF2B5EF4-FFF2-40B4-BE49-F238E27FC236}">
                <a16:creationId xmlns:a16="http://schemas.microsoft.com/office/drawing/2014/main" id="{E0A0E78E-D34E-A6D0-6143-112360796D91}"/>
              </a:ext>
            </a:extLst>
          </p:cNvPr>
          <p:cNvSpPr txBox="1"/>
          <p:nvPr/>
        </p:nvSpPr>
        <p:spPr>
          <a:xfrm>
            <a:off x="1016001" y="2283108"/>
            <a:ext cx="5219700"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Reinstall the service cover and secure with the original screw.</a:t>
            </a:r>
          </a:p>
        </p:txBody>
      </p:sp>
      <p:pic>
        <p:nvPicPr>
          <p:cNvPr id="13" name="Picture 2">
            <a:extLst>
              <a:ext uri="{FF2B5EF4-FFF2-40B4-BE49-F238E27FC236}">
                <a16:creationId xmlns:a16="http://schemas.microsoft.com/office/drawing/2014/main" id="{70579A1A-16E7-4763-8849-ECA25F40F5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28700" y="3606608"/>
            <a:ext cx="5285500" cy="396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a:extLst>
              <a:ext uri="{FF2B5EF4-FFF2-40B4-BE49-F238E27FC236}">
                <a16:creationId xmlns:a16="http://schemas.microsoft.com/office/drawing/2014/main" id="{1149E809-6987-A4B6-DCEF-8502D9E331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753600" y="3614228"/>
            <a:ext cx="6429181" cy="3620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a:extLst>
              <a:ext uri="{FF2B5EF4-FFF2-40B4-BE49-F238E27FC236}">
                <a16:creationId xmlns:a16="http://schemas.microsoft.com/office/drawing/2014/main" id="{B60B09FA-1394-1715-2199-39ECCD0ABFE9}"/>
              </a:ext>
            </a:extLst>
          </p:cNvPr>
          <p:cNvSpPr txBox="1"/>
          <p:nvPr/>
        </p:nvSpPr>
        <p:spPr>
          <a:xfrm>
            <a:off x="9753600" y="2278805"/>
            <a:ext cx="5219700"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The completed installation on the cover should look like the picture shown.</a:t>
            </a:r>
          </a:p>
        </p:txBody>
      </p:sp>
    </p:spTree>
    <p:extLst>
      <p:ext uri="{BB962C8B-B14F-4D97-AF65-F5344CB8AC3E}">
        <p14:creationId xmlns:p14="http://schemas.microsoft.com/office/powerpoint/2010/main" val="3682985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823" y="9348788"/>
            <a:ext cx="18073829" cy="895163"/>
            <a:chOff x="0" y="0"/>
            <a:chExt cx="24098439" cy="1193551"/>
          </a:xfrm>
        </p:grpSpPr>
        <p:grpSp>
          <p:nvGrpSpPr>
            <p:cNvPr id="3" name="Group 3"/>
            <p:cNvGrpSpPr/>
            <p:nvPr/>
          </p:nvGrpSpPr>
          <p:grpSpPr>
            <a:xfrm>
              <a:off x="0" y="263925"/>
              <a:ext cx="21688805" cy="665700"/>
              <a:chOff x="0" y="0"/>
              <a:chExt cx="14615536" cy="448598"/>
            </a:xfrm>
          </p:grpSpPr>
          <p:sp>
            <p:nvSpPr>
              <p:cNvPr id="4" name="Freeform 4"/>
              <p:cNvSpPr/>
              <p:nvPr/>
            </p:nvSpPr>
            <p:spPr>
              <a:xfrm>
                <a:off x="0" y="0"/>
                <a:ext cx="14615536" cy="448598"/>
              </a:xfrm>
              <a:custGeom>
                <a:avLst/>
                <a:gdLst/>
                <a:ahLst/>
                <a:cxnLst/>
                <a:rect l="l" t="t" r="r" b="b"/>
                <a:pathLst>
                  <a:path w="14615536" h="448598">
                    <a:moveTo>
                      <a:pt x="0" y="0"/>
                    </a:moveTo>
                    <a:lnTo>
                      <a:pt x="14615536" y="0"/>
                    </a:lnTo>
                    <a:lnTo>
                      <a:pt x="14615536" y="448598"/>
                    </a:lnTo>
                    <a:lnTo>
                      <a:pt x="0" y="448598"/>
                    </a:lnTo>
                    <a:close/>
                  </a:path>
                </a:pathLst>
              </a:custGeom>
              <a:solidFill>
                <a:srgbClr val="2DAFE6"/>
              </a:solidFill>
            </p:spPr>
            <p:txBody>
              <a:bodyPr/>
              <a:lstStyle/>
              <a:p>
                <a:endParaRPr lang="en-GB" dirty="0">
                  <a:latin typeface="Arial" panose="020B0604020202020204" pitchFamily="34" charset="0"/>
                </a:endParaRPr>
              </a:p>
            </p:txBody>
          </p:sp>
          <p:sp>
            <p:nvSpPr>
              <p:cNvPr id="5" name="TextBox 5"/>
              <p:cNvSpPr txBox="1"/>
              <p:nvPr/>
            </p:nvSpPr>
            <p:spPr>
              <a:xfrm>
                <a:off x="0" y="-76200"/>
                <a:ext cx="14615536" cy="524798"/>
              </a:xfrm>
              <a:prstGeom prst="rect">
                <a:avLst/>
              </a:prstGeom>
            </p:spPr>
            <p:txBody>
              <a:bodyPr lIns="3503" tIns="3503" rIns="3503" bIns="3503" rtlCol="0" anchor="ctr"/>
              <a:lstStyle/>
              <a:p>
                <a:pPr marL="0" lvl="0" indent="0" algn="l">
                  <a:lnSpc>
                    <a:spcPts val="5759"/>
                  </a:lnSpc>
                  <a:spcBef>
                    <a:spcPct val="0"/>
                  </a:spcBef>
                </a:pPr>
                <a:endParaRPr dirty="0">
                  <a:latin typeface="Arial" panose="020B0604020202020204" pitchFamily="34" charset="0"/>
                </a:endParaRPr>
              </a:p>
            </p:txBody>
          </p:sp>
        </p:grpSp>
        <p:sp>
          <p:nvSpPr>
            <p:cNvPr id="6" name="Freeform 6"/>
            <p:cNvSpPr/>
            <p:nvPr/>
          </p:nvSpPr>
          <p:spPr>
            <a:xfrm>
              <a:off x="21334124" y="0"/>
              <a:ext cx="2764315" cy="1193551"/>
            </a:xfrm>
            <a:custGeom>
              <a:avLst/>
              <a:gdLst/>
              <a:ahLst/>
              <a:cxnLst/>
              <a:rect l="l" t="t" r="r" b="b"/>
              <a:pathLst>
                <a:path w="2764315" h="1193551">
                  <a:moveTo>
                    <a:pt x="0" y="0"/>
                  </a:moveTo>
                  <a:lnTo>
                    <a:pt x="2764315" y="0"/>
                  </a:lnTo>
                  <a:lnTo>
                    <a:pt x="2764315" y="1193551"/>
                  </a:lnTo>
                  <a:lnTo>
                    <a:pt x="0" y="1193551"/>
                  </a:lnTo>
                  <a:lnTo>
                    <a:pt x="0" y="0"/>
                  </a:lnTo>
                  <a:close/>
                </a:path>
              </a:pathLst>
            </a:custGeom>
            <a:blipFill>
              <a:blip r:embed="rId2"/>
              <a:stretch>
                <a:fillRect/>
              </a:stretch>
            </a:blipFill>
          </p:spPr>
          <p:txBody>
            <a:bodyPr/>
            <a:lstStyle/>
            <a:p>
              <a:endParaRPr lang="en-GB" dirty="0">
                <a:latin typeface="Arial" panose="020B0604020202020204" pitchFamily="34" charset="0"/>
              </a:endParaRPr>
            </a:p>
          </p:txBody>
        </p:sp>
      </p:grpSp>
      <p:sp>
        <p:nvSpPr>
          <p:cNvPr id="16" name="TextBox 16"/>
          <p:cNvSpPr txBox="1"/>
          <p:nvPr/>
        </p:nvSpPr>
        <p:spPr>
          <a:xfrm>
            <a:off x="1028700" y="307657"/>
            <a:ext cx="4648200" cy="721995"/>
          </a:xfrm>
          <a:prstGeom prst="rect">
            <a:avLst/>
          </a:prstGeom>
        </p:spPr>
        <p:txBody>
          <a:bodyPr wrap="square" lIns="0" tIns="0" rIns="0" bIns="0" rtlCol="0" anchor="t">
            <a:spAutoFit/>
          </a:bodyPr>
          <a:lstStyle/>
          <a:p>
            <a:pPr algn="l">
              <a:lnSpc>
                <a:spcPts val="5880"/>
              </a:lnSpc>
            </a:pPr>
            <a:r>
              <a:rPr lang="en-US" sz="4200" spc="176" dirty="0">
                <a:solidFill>
                  <a:srgbClr val="1A1D3A"/>
                </a:solidFill>
                <a:latin typeface="League Spartan Bold"/>
              </a:rPr>
              <a:t>INFORMATION</a:t>
            </a:r>
          </a:p>
        </p:txBody>
      </p:sp>
      <p:sp>
        <p:nvSpPr>
          <p:cNvPr id="8" name="TextBox 7">
            <a:extLst>
              <a:ext uri="{FF2B5EF4-FFF2-40B4-BE49-F238E27FC236}">
                <a16:creationId xmlns:a16="http://schemas.microsoft.com/office/drawing/2014/main" id="{562FD9AF-E34A-D7A4-A0DE-D24959E6D069}"/>
              </a:ext>
            </a:extLst>
          </p:cNvPr>
          <p:cNvSpPr txBox="1"/>
          <p:nvPr/>
        </p:nvSpPr>
        <p:spPr>
          <a:xfrm>
            <a:off x="998220" y="1312460"/>
            <a:ext cx="4648200" cy="317009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Follow the manufacturers guidelines for cleaning the ice and water dispenser thoroughly.</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Before Installing </a:t>
            </a:r>
            <a:r>
              <a:rPr lang="en-US" sz="2000" dirty="0" err="1">
                <a:latin typeface="Arial" panose="020B0604020202020204" pitchFamily="34" charset="0"/>
                <a:cs typeface="Arial" panose="020B0604020202020204" pitchFamily="34" charset="0"/>
              </a:rPr>
              <a:t>Icezone</a:t>
            </a:r>
            <a:r>
              <a:rPr lang="en-US" sz="2000" dirty="0">
                <a:latin typeface="Arial" panose="020B0604020202020204" pitchFamily="34" charset="0"/>
                <a:cs typeface="Arial" panose="020B0604020202020204" pitchFamily="34" charset="0"/>
              </a:rPr>
              <a:t>, clean and sanitize the interior of the ice and water dispenser thoroughly according to the manufacturer’s guidelines.  All surfaces should be free of slime and scale before starting the installation.</a:t>
            </a:r>
          </a:p>
        </p:txBody>
      </p:sp>
      <p:sp>
        <p:nvSpPr>
          <p:cNvPr id="10" name="TextBox 9">
            <a:extLst>
              <a:ext uri="{FF2B5EF4-FFF2-40B4-BE49-F238E27FC236}">
                <a16:creationId xmlns:a16="http://schemas.microsoft.com/office/drawing/2014/main" id="{6EC780E9-396C-E813-E239-9607C51C9BC7}"/>
              </a:ext>
            </a:extLst>
          </p:cNvPr>
          <p:cNvSpPr txBox="1"/>
          <p:nvPr/>
        </p:nvSpPr>
        <p:spPr>
          <a:xfrm>
            <a:off x="9144000" y="1116699"/>
            <a:ext cx="5467350" cy="511364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Hand Drill</a:t>
            </a:r>
          </a:p>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Phillips Bit Driver</a:t>
            </a:r>
          </a:p>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7/8” Step Drill Bit</a:t>
            </a:r>
          </a:p>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¼” Nut Driver</a:t>
            </a:r>
          </a:p>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Phillips Screwdriver</a:t>
            </a:r>
          </a:p>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8-12 ft Ladder</a:t>
            </a:r>
          </a:p>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Safety Goggles</a:t>
            </a:r>
          </a:p>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Hose Cutter or Utility Knife</a:t>
            </a:r>
          </a:p>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1 ¼” Crescent Wrench</a:t>
            </a:r>
          </a:p>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Marker to mark hole locations</a:t>
            </a:r>
          </a:p>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File or de-burring tool to de-burr holes</a:t>
            </a:r>
          </a:p>
        </p:txBody>
      </p:sp>
      <p:sp>
        <p:nvSpPr>
          <p:cNvPr id="12" name="TextBox 16">
            <a:extLst>
              <a:ext uri="{FF2B5EF4-FFF2-40B4-BE49-F238E27FC236}">
                <a16:creationId xmlns:a16="http://schemas.microsoft.com/office/drawing/2014/main" id="{153C4A7A-BCEE-5EDB-AC9A-F1F04950C66A}"/>
              </a:ext>
            </a:extLst>
          </p:cNvPr>
          <p:cNvSpPr txBox="1"/>
          <p:nvPr/>
        </p:nvSpPr>
        <p:spPr>
          <a:xfrm>
            <a:off x="9144000" y="309898"/>
            <a:ext cx="6772770" cy="721993"/>
          </a:xfrm>
          <a:prstGeom prst="rect">
            <a:avLst/>
          </a:prstGeom>
        </p:spPr>
        <p:txBody>
          <a:bodyPr wrap="square" lIns="0" tIns="0" rIns="0" bIns="0" rtlCol="0" anchor="t">
            <a:spAutoFit/>
          </a:bodyPr>
          <a:lstStyle/>
          <a:p>
            <a:pPr algn="l">
              <a:lnSpc>
                <a:spcPts val="5880"/>
              </a:lnSpc>
            </a:pPr>
            <a:r>
              <a:rPr lang="en-US" sz="4200" spc="176" dirty="0">
                <a:solidFill>
                  <a:srgbClr val="1A1D3A"/>
                </a:solidFill>
                <a:latin typeface="League Spartan Bold"/>
              </a:rPr>
              <a:t>RECOMMENDED TOOLS</a:t>
            </a:r>
          </a:p>
        </p:txBody>
      </p:sp>
      <p:pic>
        <p:nvPicPr>
          <p:cNvPr id="7" name="Picture 2" descr="Hoshizaki KM-1301SWJ Water Cooled 1247 lb Crescent Cube Style Ice Machine">
            <a:extLst>
              <a:ext uri="{FF2B5EF4-FFF2-40B4-BE49-F238E27FC236}">
                <a16:creationId xmlns:a16="http://schemas.microsoft.com/office/drawing/2014/main" id="{DE58A138-832B-7119-81CA-6DB6B5EBD7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976" b="16000"/>
          <a:stretch/>
        </p:blipFill>
        <p:spPr bwMode="auto">
          <a:xfrm>
            <a:off x="1143000" y="5122634"/>
            <a:ext cx="4503420" cy="2838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36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823" y="9348788"/>
            <a:ext cx="18073829" cy="895163"/>
            <a:chOff x="0" y="0"/>
            <a:chExt cx="24098439" cy="1193551"/>
          </a:xfrm>
        </p:grpSpPr>
        <p:grpSp>
          <p:nvGrpSpPr>
            <p:cNvPr id="3" name="Group 3"/>
            <p:cNvGrpSpPr/>
            <p:nvPr/>
          </p:nvGrpSpPr>
          <p:grpSpPr>
            <a:xfrm>
              <a:off x="0" y="263925"/>
              <a:ext cx="21688805" cy="665700"/>
              <a:chOff x="0" y="0"/>
              <a:chExt cx="14615536" cy="448598"/>
            </a:xfrm>
          </p:grpSpPr>
          <p:sp>
            <p:nvSpPr>
              <p:cNvPr id="4" name="Freeform 4"/>
              <p:cNvSpPr/>
              <p:nvPr/>
            </p:nvSpPr>
            <p:spPr>
              <a:xfrm>
                <a:off x="0" y="0"/>
                <a:ext cx="14615536" cy="448598"/>
              </a:xfrm>
              <a:custGeom>
                <a:avLst/>
                <a:gdLst/>
                <a:ahLst/>
                <a:cxnLst/>
                <a:rect l="l" t="t" r="r" b="b"/>
                <a:pathLst>
                  <a:path w="14615536" h="448598">
                    <a:moveTo>
                      <a:pt x="0" y="0"/>
                    </a:moveTo>
                    <a:lnTo>
                      <a:pt x="14615536" y="0"/>
                    </a:lnTo>
                    <a:lnTo>
                      <a:pt x="14615536" y="448598"/>
                    </a:lnTo>
                    <a:lnTo>
                      <a:pt x="0" y="448598"/>
                    </a:lnTo>
                    <a:close/>
                  </a:path>
                </a:pathLst>
              </a:custGeom>
              <a:solidFill>
                <a:srgbClr val="2DAFE6"/>
              </a:solidFill>
            </p:spPr>
            <p:txBody>
              <a:bodyPr/>
              <a:lstStyle/>
              <a:p>
                <a:endParaRPr lang="en-GB" dirty="0">
                  <a:latin typeface="Arial" panose="020B0604020202020204" pitchFamily="34" charset="0"/>
                </a:endParaRPr>
              </a:p>
            </p:txBody>
          </p:sp>
          <p:sp>
            <p:nvSpPr>
              <p:cNvPr id="5" name="TextBox 5"/>
              <p:cNvSpPr txBox="1"/>
              <p:nvPr/>
            </p:nvSpPr>
            <p:spPr>
              <a:xfrm>
                <a:off x="0" y="-76200"/>
                <a:ext cx="14615536" cy="524798"/>
              </a:xfrm>
              <a:prstGeom prst="rect">
                <a:avLst/>
              </a:prstGeom>
            </p:spPr>
            <p:txBody>
              <a:bodyPr lIns="3503" tIns="3503" rIns="3503" bIns="3503" rtlCol="0" anchor="ctr"/>
              <a:lstStyle/>
              <a:p>
                <a:pPr marL="0" lvl="0" indent="0" algn="l">
                  <a:lnSpc>
                    <a:spcPts val="5759"/>
                  </a:lnSpc>
                  <a:spcBef>
                    <a:spcPct val="0"/>
                  </a:spcBef>
                </a:pPr>
                <a:endParaRPr dirty="0">
                  <a:latin typeface="Arial" panose="020B0604020202020204" pitchFamily="34" charset="0"/>
                </a:endParaRPr>
              </a:p>
            </p:txBody>
          </p:sp>
        </p:grpSp>
        <p:sp>
          <p:nvSpPr>
            <p:cNvPr id="6" name="Freeform 6"/>
            <p:cNvSpPr/>
            <p:nvPr/>
          </p:nvSpPr>
          <p:spPr>
            <a:xfrm>
              <a:off x="21334124" y="0"/>
              <a:ext cx="2764315" cy="1193551"/>
            </a:xfrm>
            <a:custGeom>
              <a:avLst/>
              <a:gdLst/>
              <a:ahLst/>
              <a:cxnLst/>
              <a:rect l="l" t="t" r="r" b="b"/>
              <a:pathLst>
                <a:path w="2764315" h="1193551">
                  <a:moveTo>
                    <a:pt x="0" y="0"/>
                  </a:moveTo>
                  <a:lnTo>
                    <a:pt x="2764315" y="0"/>
                  </a:lnTo>
                  <a:lnTo>
                    <a:pt x="2764315" y="1193551"/>
                  </a:lnTo>
                  <a:lnTo>
                    <a:pt x="0" y="1193551"/>
                  </a:lnTo>
                  <a:lnTo>
                    <a:pt x="0" y="0"/>
                  </a:lnTo>
                  <a:close/>
                </a:path>
              </a:pathLst>
            </a:custGeom>
            <a:blipFill>
              <a:blip r:embed="rId2"/>
              <a:stretch>
                <a:fillRect/>
              </a:stretch>
            </a:blipFill>
          </p:spPr>
          <p:txBody>
            <a:bodyPr/>
            <a:lstStyle/>
            <a:p>
              <a:endParaRPr lang="en-GB" dirty="0">
                <a:latin typeface="Arial" panose="020B0604020202020204" pitchFamily="34" charset="0"/>
              </a:endParaRPr>
            </a:p>
          </p:txBody>
        </p:sp>
      </p:grpSp>
      <p:sp>
        <p:nvSpPr>
          <p:cNvPr id="30" name="TextBox 16">
            <a:extLst>
              <a:ext uri="{FF2B5EF4-FFF2-40B4-BE49-F238E27FC236}">
                <a16:creationId xmlns:a16="http://schemas.microsoft.com/office/drawing/2014/main" id="{043E5E18-0F2C-B8CD-00BE-F6ED914012DB}"/>
              </a:ext>
            </a:extLst>
          </p:cNvPr>
          <p:cNvSpPr txBox="1"/>
          <p:nvPr/>
        </p:nvSpPr>
        <p:spPr>
          <a:xfrm>
            <a:off x="1028700" y="307657"/>
            <a:ext cx="8420100" cy="721993"/>
          </a:xfrm>
          <a:prstGeom prst="rect">
            <a:avLst/>
          </a:prstGeom>
        </p:spPr>
        <p:txBody>
          <a:bodyPr wrap="square" lIns="0" tIns="0" rIns="0" bIns="0" rtlCol="0" anchor="t">
            <a:spAutoFit/>
          </a:bodyPr>
          <a:lstStyle/>
          <a:p>
            <a:pPr algn="l">
              <a:lnSpc>
                <a:spcPts val="5880"/>
              </a:lnSpc>
            </a:pPr>
            <a:r>
              <a:rPr lang="en-US" sz="4200" spc="176" dirty="0" err="1">
                <a:solidFill>
                  <a:srgbClr val="1A1D3A"/>
                </a:solidFill>
                <a:latin typeface="League Spartan Bold"/>
              </a:rPr>
              <a:t>ICEZONE</a:t>
            </a:r>
            <a:r>
              <a:rPr lang="en-US" sz="4200" spc="176" dirty="0">
                <a:solidFill>
                  <a:srgbClr val="1A1D3A"/>
                </a:solidFill>
                <a:latin typeface="League Spartan Bold"/>
              </a:rPr>
              <a:t> INSTALLATION</a:t>
            </a:r>
          </a:p>
        </p:txBody>
      </p:sp>
      <p:sp>
        <p:nvSpPr>
          <p:cNvPr id="11" name="TextBox 10">
            <a:extLst>
              <a:ext uri="{FF2B5EF4-FFF2-40B4-BE49-F238E27FC236}">
                <a16:creationId xmlns:a16="http://schemas.microsoft.com/office/drawing/2014/main" id="{A1C0DE2B-558F-811C-8D7F-B04AF8574686}"/>
              </a:ext>
            </a:extLst>
          </p:cNvPr>
          <p:cNvSpPr txBox="1"/>
          <p:nvPr/>
        </p:nvSpPr>
        <p:spPr>
          <a:xfrm>
            <a:off x="1028700" y="1649608"/>
            <a:ext cx="5965083" cy="3477875"/>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Close the ice machine after turning it on.</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Plug the </a:t>
            </a:r>
            <a:r>
              <a:rPr lang="en-US" sz="2000" dirty="0" err="1">
                <a:latin typeface="Arial" panose="020B0604020202020204" pitchFamily="34" charset="0"/>
                <a:cs typeface="Arial" panose="020B0604020202020204" pitchFamily="34" charset="0"/>
              </a:rPr>
              <a:t>Icezone</a:t>
            </a:r>
            <a:r>
              <a:rPr lang="en-US" sz="2000" dirty="0">
                <a:latin typeface="Arial" panose="020B0604020202020204" pitchFamily="34" charset="0"/>
                <a:cs typeface="Arial" panose="020B0604020202020204" pitchFamily="34" charset="0"/>
              </a:rPr>
              <a:t> into a nearby </a:t>
            </a:r>
            <a:r>
              <a:rPr lang="en-US" sz="2000" dirty="0" err="1">
                <a:latin typeface="Arial" panose="020B0604020202020204" pitchFamily="34" charset="0"/>
                <a:cs typeface="Arial" panose="020B0604020202020204" pitchFamily="34" charset="0"/>
              </a:rPr>
              <a:t>100VAC</a:t>
            </a:r>
            <a:r>
              <a:rPr lang="en-US" sz="2000" dirty="0">
                <a:latin typeface="Arial" panose="020B0604020202020204" pitchFamily="34" charset="0"/>
                <a:cs typeface="Arial" panose="020B0604020202020204" pitchFamily="34" charset="0"/>
              </a:rPr>
              <a:t> outlet that is not switched off.</a:t>
            </a:r>
          </a:p>
          <a:p>
            <a:r>
              <a:rPr lang="en-US" sz="2000" dirty="0">
                <a:latin typeface="Arial" panose="020B0604020202020204" pitchFamily="34" charset="0"/>
                <a:cs typeface="Arial" panose="020B0604020202020204" pitchFamily="34" charset="0"/>
              </a:rPr>
              <a:t> </a:t>
            </a:r>
          </a:p>
          <a:p>
            <a:r>
              <a:rPr lang="en-US" sz="2000" dirty="0">
                <a:latin typeface="Arial" panose="020B0604020202020204" pitchFamily="34" charset="0"/>
                <a:cs typeface="Arial" panose="020B0604020202020204" pitchFamily="34" charset="0"/>
              </a:rPr>
              <a:t>The </a:t>
            </a:r>
            <a:r>
              <a:rPr lang="en-US" sz="2000" dirty="0" err="1">
                <a:latin typeface="Arial" panose="020B0604020202020204" pitchFamily="34" charset="0"/>
                <a:cs typeface="Arial" panose="020B0604020202020204" pitchFamily="34" charset="0"/>
              </a:rPr>
              <a:t>Icezone</a:t>
            </a:r>
            <a:r>
              <a:rPr lang="en-US" sz="2000" dirty="0">
                <a:latin typeface="Arial" panose="020B0604020202020204" pitchFamily="34" charset="0"/>
                <a:cs typeface="Arial" panose="020B0604020202020204" pitchFamily="34" charset="0"/>
              </a:rPr>
              <a:t> runs 24 hours/day, 7 days per</a:t>
            </a:r>
          </a:p>
          <a:p>
            <a:r>
              <a:rPr lang="en-US" sz="2000" dirty="0">
                <a:latin typeface="Arial" panose="020B0604020202020204" pitchFamily="34" charset="0"/>
                <a:cs typeface="Arial" panose="020B0604020202020204" pitchFamily="34" charset="0"/>
              </a:rPr>
              <a:t>week.</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Check to make sure the blue light is lit on the top of the </a:t>
            </a:r>
            <a:r>
              <a:rPr lang="en-US" sz="2000" dirty="0" err="1">
                <a:latin typeface="Arial" panose="020B0604020202020204" pitchFamily="34" charset="0"/>
                <a:cs typeface="Arial" panose="020B0604020202020204" pitchFamily="34" charset="0"/>
              </a:rPr>
              <a:t>Icezone</a:t>
            </a:r>
            <a:r>
              <a:rPr lang="en-US" sz="2000" dirty="0">
                <a:latin typeface="Arial" panose="020B0604020202020204" pitchFamily="34" charset="0"/>
                <a:cs typeface="Arial" panose="020B0604020202020204" pitchFamily="34" charset="0"/>
              </a:rPr>
              <a:t>.</a:t>
            </a:r>
          </a:p>
          <a:p>
            <a:endParaRPr lang="en-US" sz="2000" dirty="0">
              <a:latin typeface="Arial" panose="020B0604020202020204" pitchFamily="34" charset="0"/>
              <a:cs typeface="Arial" panose="020B0604020202020204" pitchFamily="34" charset="0"/>
            </a:endParaRPr>
          </a:p>
        </p:txBody>
      </p:sp>
      <p:pic>
        <p:nvPicPr>
          <p:cNvPr id="15" name="Picture 2">
            <a:extLst>
              <a:ext uri="{FF2B5EF4-FFF2-40B4-BE49-F238E27FC236}">
                <a16:creationId xmlns:a16="http://schemas.microsoft.com/office/drawing/2014/main" id="{F676B734-E58F-092D-E83B-E420A030552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725399" y="1723965"/>
            <a:ext cx="3457381" cy="520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a:extLst>
              <a:ext uri="{FF2B5EF4-FFF2-40B4-BE49-F238E27FC236}">
                <a16:creationId xmlns:a16="http://schemas.microsoft.com/office/drawing/2014/main" id="{9745F9F3-7E2B-EBCA-B25F-DDC3F3AE6C29}"/>
              </a:ext>
            </a:extLst>
          </p:cNvPr>
          <p:cNvSpPr txBox="1"/>
          <p:nvPr/>
        </p:nvSpPr>
        <p:spPr>
          <a:xfrm>
            <a:off x="9032624" y="1723965"/>
            <a:ext cx="2551734" cy="5324535"/>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When </a:t>
            </a:r>
            <a:r>
              <a:rPr lang="en-US" sz="2000" dirty="0" err="1">
                <a:latin typeface="Arial" panose="020B0604020202020204" pitchFamily="34" charset="0"/>
                <a:cs typeface="Arial" panose="020B0604020202020204" pitchFamily="34" charset="0"/>
              </a:rPr>
              <a:t>Icezone</a:t>
            </a:r>
            <a:r>
              <a:rPr lang="en-US" sz="2000" dirty="0">
                <a:latin typeface="Arial" panose="020B0604020202020204" pitchFamily="34" charset="0"/>
                <a:cs typeface="Arial" panose="020B0604020202020204" pitchFamily="34" charset="0"/>
              </a:rPr>
              <a:t> is connected to power correctly and the </a:t>
            </a:r>
            <a:r>
              <a:rPr lang="en-US" sz="2000" dirty="0" err="1">
                <a:latin typeface="Arial" panose="020B0604020202020204" pitchFamily="34" charset="0"/>
                <a:cs typeface="Arial" panose="020B0604020202020204" pitchFamily="34" charset="0"/>
              </a:rPr>
              <a:t>the</a:t>
            </a:r>
            <a:r>
              <a:rPr lang="en-US" sz="2000" dirty="0">
                <a:latin typeface="Arial" panose="020B0604020202020204" pitchFamily="34" charset="0"/>
                <a:cs typeface="Arial" panose="020B0604020202020204" pitchFamily="34" charset="0"/>
              </a:rPr>
              <a:t> operation is normal a blue light shows on top of the unit.</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When the red light is steady on top of the </a:t>
            </a:r>
            <a:r>
              <a:rPr lang="en-US" sz="2000" dirty="0" err="1">
                <a:latin typeface="Arial" panose="020B0604020202020204" pitchFamily="34" charset="0"/>
                <a:cs typeface="Arial" panose="020B0604020202020204" pitchFamily="34" charset="0"/>
              </a:rPr>
              <a:t>Icezone</a:t>
            </a:r>
            <a:r>
              <a:rPr lang="en-US" sz="2000" dirty="0">
                <a:latin typeface="Arial" panose="020B0604020202020204" pitchFamily="34" charset="0"/>
                <a:cs typeface="Arial" panose="020B0604020202020204" pitchFamily="34" charset="0"/>
              </a:rPr>
              <a:t>, the lamp needs to be changed.</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When  the red light is flashing on top of the </a:t>
            </a:r>
            <a:r>
              <a:rPr lang="en-US" sz="2000" dirty="0" err="1">
                <a:latin typeface="Arial" panose="020B0604020202020204" pitchFamily="34" charset="0"/>
                <a:cs typeface="Arial" panose="020B0604020202020204" pitchFamily="34" charset="0"/>
              </a:rPr>
              <a:t>Icezone</a:t>
            </a:r>
            <a:r>
              <a:rPr lang="en-US" sz="2000" dirty="0">
                <a:latin typeface="Arial" panose="020B0604020202020204" pitchFamily="34" charset="0"/>
                <a:cs typeface="Arial" panose="020B0604020202020204" pitchFamily="34" charset="0"/>
              </a:rPr>
              <a:t>, the unit requires service.</a:t>
            </a:r>
          </a:p>
        </p:txBody>
      </p:sp>
      <p:pic>
        <p:nvPicPr>
          <p:cNvPr id="7" name="Picture 2" descr="Hoshizaki KM-1301SWJ Water Cooled 1247 lb Crescent Cube Style Ice Machine">
            <a:extLst>
              <a:ext uri="{FF2B5EF4-FFF2-40B4-BE49-F238E27FC236}">
                <a16:creationId xmlns:a16="http://schemas.microsoft.com/office/drawing/2014/main" id="{815FC8E8-C4A6-FCB2-9C07-FA3A9E0A79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976" b="16000"/>
          <a:stretch/>
        </p:blipFill>
        <p:spPr bwMode="auto">
          <a:xfrm>
            <a:off x="913023" y="5323088"/>
            <a:ext cx="6096000" cy="3841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199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226850" y="3175420"/>
            <a:ext cx="20917733" cy="7941648"/>
            <a:chOff x="0" y="-47625"/>
            <a:chExt cx="5509197" cy="2091628"/>
          </a:xfrm>
        </p:grpSpPr>
        <p:sp>
          <p:nvSpPr>
            <p:cNvPr id="4" name="Freeform 4"/>
            <p:cNvSpPr/>
            <p:nvPr/>
          </p:nvSpPr>
          <p:spPr>
            <a:xfrm>
              <a:off x="0" y="0"/>
              <a:ext cx="5509197" cy="2044003"/>
            </a:xfrm>
            <a:custGeom>
              <a:avLst/>
              <a:gdLst/>
              <a:ahLst/>
              <a:cxnLst/>
              <a:rect l="l" t="t" r="r" b="b"/>
              <a:pathLst>
                <a:path w="5509197" h="2044003">
                  <a:moveTo>
                    <a:pt x="0" y="0"/>
                  </a:moveTo>
                  <a:lnTo>
                    <a:pt x="5509197" y="0"/>
                  </a:lnTo>
                  <a:lnTo>
                    <a:pt x="5509197" y="2044003"/>
                  </a:lnTo>
                  <a:lnTo>
                    <a:pt x="0" y="2044003"/>
                  </a:lnTo>
                  <a:close/>
                </a:path>
              </a:pathLst>
            </a:custGeom>
            <a:gradFill rotWithShape="1">
              <a:gsLst>
                <a:gs pos="0">
                  <a:srgbClr val="FFFFFF">
                    <a:alpha val="100000"/>
                  </a:srgbClr>
                </a:gs>
                <a:gs pos="100000">
                  <a:srgbClr val="2DAFE6">
                    <a:alpha val="100000"/>
                  </a:srgbClr>
                </a:gs>
              </a:gsLst>
              <a:lin ang="5400000"/>
            </a:gradFill>
          </p:spPr>
          <p:txBody>
            <a:bodyPr/>
            <a:lstStyle/>
            <a:p>
              <a:endParaRPr lang="en-GB" dirty="0"/>
            </a:p>
          </p:txBody>
        </p:sp>
        <p:sp>
          <p:nvSpPr>
            <p:cNvPr id="5" name="TextBox 5"/>
            <p:cNvSpPr txBox="1"/>
            <p:nvPr/>
          </p:nvSpPr>
          <p:spPr>
            <a:xfrm>
              <a:off x="0" y="-47625"/>
              <a:ext cx="5509197" cy="2091628"/>
            </a:xfrm>
            <a:prstGeom prst="rect">
              <a:avLst/>
            </a:prstGeom>
          </p:spPr>
          <p:txBody>
            <a:bodyPr lIns="50800" tIns="50800" rIns="50800" bIns="50800" rtlCol="0" anchor="ctr"/>
            <a:lstStyle/>
            <a:p>
              <a:pPr algn="ctr">
                <a:lnSpc>
                  <a:spcPts val="2399"/>
                </a:lnSpc>
              </a:pPr>
              <a:endParaRPr/>
            </a:p>
          </p:txBody>
        </p:sp>
      </p:grpSp>
      <p:sp>
        <p:nvSpPr>
          <p:cNvPr id="7" name="Freeform 7"/>
          <p:cNvSpPr/>
          <p:nvPr/>
        </p:nvSpPr>
        <p:spPr>
          <a:xfrm>
            <a:off x="-544616" y="4436267"/>
            <a:ext cx="18539511" cy="7293179"/>
          </a:xfrm>
          <a:custGeom>
            <a:avLst/>
            <a:gdLst/>
            <a:ahLst/>
            <a:cxnLst/>
            <a:rect l="l" t="t" r="r" b="b"/>
            <a:pathLst>
              <a:path w="18539511" h="7293179">
                <a:moveTo>
                  <a:pt x="0" y="0"/>
                </a:moveTo>
                <a:lnTo>
                  <a:pt x="18539511" y="0"/>
                </a:lnTo>
                <a:lnTo>
                  <a:pt x="18539511" y="7293179"/>
                </a:lnTo>
                <a:lnTo>
                  <a:pt x="0" y="7293179"/>
                </a:lnTo>
                <a:lnTo>
                  <a:pt x="0" y="0"/>
                </a:lnTo>
                <a:close/>
              </a:path>
            </a:pathLst>
          </a:custGeom>
          <a:blipFill>
            <a:blip r:embed="rId2">
              <a:alphaModFix amt="70000"/>
              <a:extLst>
                <a:ext uri="{96DAC541-7B7A-43D3-8B79-37D633B846F1}">
                  <asvg:svgBlip xmlns:asvg="http://schemas.microsoft.com/office/drawing/2016/SVG/main" r:embed="rId3"/>
                </a:ext>
              </a:extLst>
            </a:blip>
            <a:stretch>
              <a:fillRect b="-109717"/>
            </a:stretch>
          </a:blipFill>
        </p:spPr>
        <p:txBody>
          <a:bodyPr/>
          <a:lstStyle/>
          <a:p>
            <a:endParaRPr lang="en-GB"/>
          </a:p>
        </p:txBody>
      </p:sp>
      <p:sp>
        <p:nvSpPr>
          <p:cNvPr id="2" name="Freeform 2"/>
          <p:cNvSpPr/>
          <p:nvPr/>
        </p:nvSpPr>
        <p:spPr>
          <a:xfrm>
            <a:off x="4241800" y="640972"/>
            <a:ext cx="10486879" cy="4527928"/>
          </a:xfrm>
          <a:custGeom>
            <a:avLst/>
            <a:gdLst/>
            <a:ahLst/>
            <a:cxnLst/>
            <a:rect l="l" t="t" r="r" b="b"/>
            <a:pathLst>
              <a:path w="7105358" h="3067886">
                <a:moveTo>
                  <a:pt x="0" y="0"/>
                </a:moveTo>
                <a:lnTo>
                  <a:pt x="7105358" y="0"/>
                </a:lnTo>
                <a:lnTo>
                  <a:pt x="7105358" y="3067887"/>
                </a:lnTo>
                <a:lnTo>
                  <a:pt x="0" y="3067887"/>
                </a:lnTo>
                <a:lnTo>
                  <a:pt x="0" y="0"/>
                </a:lnTo>
                <a:close/>
              </a:path>
            </a:pathLst>
          </a:custGeom>
          <a:blipFill>
            <a:blip r:embed="rId4"/>
            <a:stretch>
              <a:fillRect/>
            </a:stretch>
          </a:blipFill>
        </p:spPr>
        <p:txBody>
          <a:bodyPr/>
          <a:lstStyle/>
          <a:p>
            <a:endParaRPr lang="en-GB"/>
          </a:p>
        </p:txBody>
      </p:sp>
      <p:sp>
        <p:nvSpPr>
          <p:cNvPr id="6" name="TextBox 5">
            <a:extLst>
              <a:ext uri="{FF2B5EF4-FFF2-40B4-BE49-F238E27FC236}">
                <a16:creationId xmlns:a16="http://schemas.microsoft.com/office/drawing/2014/main" id="{DE0543CD-887C-C926-5B21-DD8FFD66A4E9}"/>
              </a:ext>
            </a:extLst>
          </p:cNvPr>
          <p:cNvSpPr txBox="1"/>
          <p:nvPr/>
        </p:nvSpPr>
        <p:spPr>
          <a:xfrm>
            <a:off x="4384477" y="5181600"/>
            <a:ext cx="10744200" cy="769441"/>
          </a:xfrm>
          <a:prstGeom prst="rect">
            <a:avLst/>
          </a:prstGeom>
          <a:noFill/>
        </p:spPr>
        <p:txBody>
          <a:bodyPr wrap="square" rtlCol="0">
            <a:spAutoFit/>
          </a:bodyPr>
          <a:lstStyle/>
          <a:p>
            <a:pPr algn="ctr"/>
            <a:r>
              <a:rPr lang="en-GB" sz="4400" dirty="0">
                <a:solidFill>
                  <a:srgbClr val="002060"/>
                </a:solidFill>
                <a:latin typeface="League Spartan Bold" pitchFamily="2" charset="0"/>
              </a:rPr>
              <a:t>Thank you for purchasing </a:t>
            </a:r>
            <a:r>
              <a:rPr lang="en-GB" sz="4400" dirty="0" err="1">
                <a:solidFill>
                  <a:srgbClr val="002060"/>
                </a:solidFill>
                <a:latin typeface="League Spartan Bold" pitchFamily="2" charset="0"/>
              </a:rPr>
              <a:t>Icezone</a:t>
            </a:r>
            <a:endParaRPr lang="en-GB" sz="4400" dirty="0">
              <a:solidFill>
                <a:srgbClr val="002060"/>
              </a:solidFill>
              <a:latin typeface="League Spartan Bold" pitchFamily="2" charset="0"/>
            </a:endParaRPr>
          </a:p>
        </p:txBody>
      </p:sp>
      <p:sp>
        <p:nvSpPr>
          <p:cNvPr id="9" name="TextBox 8">
            <a:extLst>
              <a:ext uri="{FF2B5EF4-FFF2-40B4-BE49-F238E27FC236}">
                <a16:creationId xmlns:a16="http://schemas.microsoft.com/office/drawing/2014/main" id="{1A917380-B9E6-7502-1133-182108294693}"/>
              </a:ext>
            </a:extLst>
          </p:cNvPr>
          <p:cNvSpPr txBox="1"/>
          <p:nvPr/>
        </p:nvSpPr>
        <p:spPr>
          <a:xfrm>
            <a:off x="5638800" y="5914233"/>
            <a:ext cx="3403600" cy="369332"/>
          </a:xfrm>
          <a:prstGeom prst="rect">
            <a:avLst/>
          </a:prstGeom>
          <a:noFill/>
        </p:spPr>
        <p:txBody>
          <a:bodyPr wrap="square" rtlCol="0">
            <a:spAutoFit/>
          </a:bodyPr>
          <a:lstStyle/>
          <a:p>
            <a:r>
              <a:rPr lang="en-GB" b="1" dirty="0">
                <a:solidFill>
                  <a:srgbClr val="002060"/>
                </a:solidFill>
                <a:latin typeface="Arial" panose="020B0604020202020204" pitchFamily="34" charset="0"/>
                <a:cs typeface="Arial" panose="020B0604020202020204" pitchFamily="34" charset="0"/>
              </a:rPr>
              <a:t>Email: info@bsg-uv.com</a:t>
            </a:r>
          </a:p>
        </p:txBody>
      </p:sp>
      <p:sp>
        <p:nvSpPr>
          <p:cNvPr id="10" name="TextBox 9">
            <a:extLst>
              <a:ext uri="{FF2B5EF4-FFF2-40B4-BE49-F238E27FC236}">
                <a16:creationId xmlns:a16="http://schemas.microsoft.com/office/drawing/2014/main" id="{53786519-57AA-1F32-3143-B8AC03AA0618}"/>
              </a:ext>
            </a:extLst>
          </p:cNvPr>
          <p:cNvSpPr txBox="1"/>
          <p:nvPr/>
        </p:nvSpPr>
        <p:spPr>
          <a:xfrm>
            <a:off x="10567893" y="5914233"/>
            <a:ext cx="3403600" cy="369332"/>
          </a:xfrm>
          <a:prstGeom prst="rect">
            <a:avLst/>
          </a:prstGeom>
          <a:noFill/>
        </p:spPr>
        <p:txBody>
          <a:bodyPr wrap="square" rtlCol="0">
            <a:spAutoFit/>
          </a:bodyPr>
          <a:lstStyle/>
          <a:p>
            <a:pPr algn="r"/>
            <a:r>
              <a:rPr lang="en-GB" b="1" dirty="0">
                <a:solidFill>
                  <a:srgbClr val="002060"/>
                </a:solidFill>
                <a:latin typeface="Arial" panose="020B0604020202020204" pitchFamily="34" charset="0"/>
                <a:cs typeface="Arial" panose="020B0604020202020204" pitchFamily="34" charset="0"/>
              </a:rPr>
              <a:t>Web: biozonescientific.com</a:t>
            </a:r>
          </a:p>
        </p:txBody>
      </p:sp>
    </p:spTree>
    <p:extLst>
      <p:ext uri="{BB962C8B-B14F-4D97-AF65-F5344CB8AC3E}">
        <p14:creationId xmlns:p14="http://schemas.microsoft.com/office/powerpoint/2010/main" val="2947358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823" y="9348788"/>
            <a:ext cx="18073829" cy="895163"/>
            <a:chOff x="0" y="0"/>
            <a:chExt cx="24098439" cy="1193551"/>
          </a:xfrm>
        </p:grpSpPr>
        <p:grpSp>
          <p:nvGrpSpPr>
            <p:cNvPr id="3" name="Group 3"/>
            <p:cNvGrpSpPr/>
            <p:nvPr/>
          </p:nvGrpSpPr>
          <p:grpSpPr>
            <a:xfrm>
              <a:off x="0" y="263925"/>
              <a:ext cx="21688805" cy="665700"/>
              <a:chOff x="0" y="0"/>
              <a:chExt cx="14615536" cy="448598"/>
            </a:xfrm>
          </p:grpSpPr>
          <p:sp>
            <p:nvSpPr>
              <p:cNvPr id="4" name="Freeform 4"/>
              <p:cNvSpPr/>
              <p:nvPr/>
            </p:nvSpPr>
            <p:spPr>
              <a:xfrm>
                <a:off x="0" y="0"/>
                <a:ext cx="14615536" cy="448598"/>
              </a:xfrm>
              <a:custGeom>
                <a:avLst/>
                <a:gdLst/>
                <a:ahLst/>
                <a:cxnLst/>
                <a:rect l="l" t="t" r="r" b="b"/>
                <a:pathLst>
                  <a:path w="14615536" h="448598">
                    <a:moveTo>
                      <a:pt x="0" y="0"/>
                    </a:moveTo>
                    <a:lnTo>
                      <a:pt x="14615536" y="0"/>
                    </a:lnTo>
                    <a:lnTo>
                      <a:pt x="14615536" y="448598"/>
                    </a:lnTo>
                    <a:lnTo>
                      <a:pt x="0" y="448598"/>
                    </a:lnTo>
                    <a:close/>
                  </a:path>
                </a:pathLst>
              </a:custGeom>
              <a:solidFill>
                <a:srgbClr val="2DAFE6"/>
              </a:solidFill>
            </p:spPr>
            <p:txBody>
              <a:bodyPr/>
              <a:lstStyle/>
              <a:p>
                <a:endParaRPr lang="en-GB" dirty="0">
                  <a:latin typeface="Arial" panose="020B0604020202020204" pitchFamily="34" charset="0"/>
                </a:endParaRPr>
              </a:p>
            </p:txBody>
          </p:sp>
          <p:sp>
            <p:nvSpPr>
              <p:cNvPr id="5" name="TextBox 5"/>
              <p:cNvSpPr txBox="1"/>
              <p:nvPr/>
            </p:nvSpPr>
            <p:spPr>
              <a:xfrm>
                <a:off x="0" y="-76200"/>
                <a:ext cx="14615536" cy="524798"/>
              </a:xfrm>
              <a:prstGeom prst="rect">
                <a:avLst/>
              </a:prstGeom>
            </p:spPr>
            <p:txBody>
              <a:bodyPr lIns="3503" tIns="3503" rIns="3503" bIns="3503" rtlCol="0" anchor="ctr"/>
              <a:lstStyle/>
              <a:p>
                <a:pPr marL="0" lvl="0" indent="0" algn="l">
                  <a:lnSpc>
                    <a:spcPts val="5759"/>
                  </a:lnSpc>
                  <a:spcBef>
                    <a:spcPct val="0"/>
                  </a:spcBef>
                </a:pPr>
                <a:endParaRPr dirty="0">
                  <a:latin typeface="Arial" panose="020B0604020202020204" pitchFamily="34" charset="0"/>
                </a:endParaRPr>
              </a:p>
            </p:txBody>
          </p:sp>
        </p:grpSp>
        <p:sp>
          <p:nvSpPr>
            <p:cNvPr id="6" name="Freeform 6"/>
            <p:cNvSpPr/>
            <p:nvPr/>
          </p:nvSpPr>
          <p:spPr>
            <a:xfrm>
              <a:off x="21334124" y="0"/>
              <a:ext cx="2764315" cy="1193551"/>
            </a:xfrm>
            <a:custGeom>
              <a:avLst/>
              <a:gdLst/>
              <a:ahLst/>
              <a:cxnLst/>
              <a:rect l="l" t="t" r="r" b="b"/>
              <a:pathLst>
                <a:path w="2764315" h="1193551">
                  <a:moveTo>
                    <a:pt x="0" y="0"/>
                  </a:moveTo>
                  <a:lnTo>
                    <a:pt x="2764315" y="0"/>
                  </a:lnTo>
                  <a:lnTo>
                    <a:pt x="2764315" y="1193551"/>
                  </a:lnTo>
                  <a:lnTo>
                    <a:pt x="0" y="1193551"/>
                  </a:lnTo>
                  <a:lnTo>
                    <a:pt x="0" y="0"/>
                  </a:lnTo>
                  <a:close/>
                </a:path>
              </a:pathLst>
            </a:custGeom>
            <a:blipFill>
              <a:blip r:embed="rId2"/>
              <a:stretch>
                <a:fillRect/>
              </a:stretch>
            </a:blipFill>
          </p:spPr>
          <p:txBody>
            <a:bodyPr/>
            <a:lstStyle/>
            <a:p>
              <a:endParaRPr lang="en-GB" dirty="0">
                <a:latin typeface="Arial" panose="020B0604020202020204" pitchFamily="34" charset="0"/>
              </a:endParaRPr>
            </a:p>
          </p:txBody>
        </p:sp>
      </p:grpSp>
      <p:sp>
        <p:nvSpPr>
          <p:cNvPr id="16" name="TextBox 16"/>
          <p:cNvSpPr txBox="1"/>
          <p:nvPr/>
        </p:nvSpPr>
        <p:spPr>
          <a:xfrm>
            <a:off x="1028700" y="307657"/>
            <a:ext cx="8420100" cy="721993"/>
          </a:xfrm>
          <a:prstGeom prst="rect">
            <a:avLst/>
          </a:prstGeom>
        </p:spPr>
        <p:txBody>
          <a:bodyPr wrap="square" lIns="0" tIns="0" rIns="0" bIns="0" rtlCol="0" anchor="t">
            <a:spAutoFit/>
          </a:bodyPr>
          <a:lstStyle/>
          <a:p>
            <a:pPr algn="l">
              <a:lnSpc>
                <a:spcPts val="5880"/>
              </a:lnSpc>
            </a:pPr>
            <a:r>
              <a:rPr lang="en-US" sz="4200" spc="176" dirty="0">
                <a:solidFill>
                  <a:srgbClr val="1A1D3A"/>
                </a:solidFill>
                <a:latin typeface="League Spartan Bold"/>
              </a:rPr>
              <a:t>OVERVIEW</a:t>
            </a:r>
          </a:p>
        </p:txBody>
      </p:sp>
      <p:sp>
        <p:nvSpPr>
          <p:cNvPr id="10" name="Rectangle 9">
            <a:extLst>
              <a:ext uri="{FF2B5EF4-FFF2-40B4-BE49-F238E27FC236}">
                <a16:creationId xmlns:a16="http://schemas.microsoft.com/office/drawing/2014/main" id="{E3DE209C-759A-E05B-847A-4EC156E5AD80}"/>
              </a:ext>
            </a:extLst>
          </p:cNvPr>
          <p:cNvSpPr/>
          <p:nvPr/>
        </p:nvSpPr>
        <p:spPr>
          <a:xfrm>
            <a:off x="1028700" y="1313084"/>
            <a:ext cx="5600700" cy="94616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Arial" panose="020B0604020202020204" pitchFamily="34" charset="0"/>
                <a:cs typeface="Arial" panose="020B0604020202020204" pitchFamily="34" charset="0"/>
              </a:rPr>
              <a:t>These are Hoshizaki®  KM Style ice machines in place above an ice bin in a typical restaurant installation. </a:t>
            </a:r>
          </a:p>
        </p:txBody>
      </p:sp>
      <p:sp>
        <p:nvSpPr>
          <p:cNvPr id="18" name="Rectangle 17">
            <a:extLst>
              <a:ext uri="{FF2B5EF4-FFF2-40B4-BE49-F238E27FC236}">
                <a16:creationId xmlns:a16="http://schemas.microsoft.com/office/drawing/2014/main" id="{B482979D-D22A-5FEA-BF3E-2AD2DCC5D0BD}"/>
              </a:ext>
            </a:extLst>
          </p:cNvPr>
          <p:cNvSpPr/>
          <p:nvPr/>
        </p:nvSpPr>
        <p:spPr>
          <a:xfrm>
            <a:off x="9448799" y="495300"/>
            <a:ext cx="6639853" cy="204738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Arial" panose="020B0604020202020204" pitchFamily="34" charset="0"/>
                <a:cs typeface="Arial" panose="020B0604020202020204" pitchFamily="34" charset="0"/>
              </a:rPr>
              <a:t>Before working on the ice machine, the ice in the bin must be removed.  </a:t>
            </a:r>
          </a:p>
          <a:p>
            <a:endParaRPr lang="en-US" sz="2000" dirty="0">
              <a:solidFill>
                <a:schemeClr val="tx1"/>
              </a:solidFill>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Turn the ice machine power switch to the “off” position and disconnect power from the ice machine following facility appropriate lock-out / tag-out procedures.</a:t>
            </a:r>
          </a:p>
        </p:txBody>
      </p:sp>
      <p:pic>
        <p:nvPicPr>
          <p:cNvPr id="8" name="Picture 2">
            <a:extLst>
              <a:ext uri="{FF2B5EF4-FFF2-40B4-BE49-F238E27FC236}">
                <a16:creationId xmlns:a16="http://schemas.microsoft.com/office/drawing/2014/main" id="{2ABAD57F-C53B-8F5E-ED1E-77D7980E33A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797"/>
          <a:stretch/>
        </p:blipFill>
        <p:spPr bwMode="auto">
          <a:xfrm>
            <a:off x="1028700" y="2790247"/>
            <a:ext cx="6820944" cy="4911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F783F309-2B16-7B4C-0BAE-8DEB422A2BFF}"/>
              </a:ext>
            </a:extLst>
          </p:cNvPr>
          <p:cNvPicPr>
            <a:picLocks noChangeAspect="1"/>
          </p:cNvPicPr>
          <p:nvPr/>
        </p:nvPicPr>
        <p:blipFill>
          <a:blip r:embed="rId4"/>
          <a:stretch>
            <a:fillRect/>
          </a:stretch>
        </p:blipFill>
        <p:spPr>
          <a:xfrm>
            <a:off x="9448800" y="2740626"/>
            <a:ext cx="6639852" cy="5553850"/>
          </a:xfrm>
          <a:prstGeom prst="rect">
            <a:avLst/>
          </a:prstGeom>
        </p:spPr>
      </p:pic>
    </p:spTree>
    <p:extLst>
      <p:ext uri="{BB962C8B-B14F-4D97-AF65-F5344CB8AC3E}">
        <p14:creationId xmlns:p14="http://schemas.microsoft.com/office/powerpoint/2010/main" val="1574898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823" y="9348788"/>
            <a:ext cx="18073829" cy="895163"/>
            <a:chOff x="0" y="0"/>
            <a:chExt cx="24098439" cy="1193551"/>
          </a:xfrm>
        </p:grpSpPr>
        <p:grpSp>
          <p:nvGrpSpPr>
            <p:cNvPr id="3" name="Group 3"/>
            <p:cNvGrpSpPr/>
            <p:nvPr/>
          </p:nvGrpSpPr>
          <p:grpSpPr>
            <a:xfrm>
              <a:off x="0" y="263925"/>
              <a:ext cx="21688805" cy="665700"/>
              <a:chOff x="0" y="0"/>
              <a:chExt cx="14615536" cy="448598"/>
            </a:xfrm>
          </p:grpSpPr>
          <p:sp>
            <p:nvSpPr>
              <p:cNvPr id="4" name="Freeform 4"/>
              <p:cNvSpPr/>
              <p:nvPr/>
            </p:nvSpPr>
            <p:spPr>
              <a:xfrm>
                <a:off x="0" y="0"/>
                <a:ext cx="14615536" cy="448598"/>
              </a:xfrm>
              <a:custGeom>
                <a:avLst/>
                <a:gdLst/>
                <a:ahLst/>
                <a:cxnLst/>
                <a:rect l="l" t="t" r="r" b="b"/>
                <a:pathLst>
                  <a:path w="14615536" h="448598">
                    <a:moveTo>
                      <a:pt x="0" y="0"/>
                    </a:moveTo>
                    <a:lnTo>
                      <a:pt x="14615536" y="0"/>
                    </a:lnTo>
                    <a:lnTo>
                      <a:pt x="14615536" y="448598"/>
                    </a:lnTo>
                    <a:lnTo>
                      <a:pt x="0" y="448598"/>
                    </a:lnTo>
                    <a:close/>
                  </a:path>
                </a:pathLst>
              </a:custGeom>
              <a:solidFill>
                <a:srgbClr val="2DAFE6"/>
              </a:solidFill>
            </p:spPr>
            <p:txBody>
              <a:bodyPr/>
              <a:lstStyle/>
              <a:p>
                <a:endParaRPr lang="en-GB" dirty="0">
                  <a:latin typeface="Arial" panose="020B0604020202020204" pitchFamily="34" charset="0"/>
                </a:endParaRPr>
              </a:p>
            </p:txBody>
          </p:sp>
          <p:sp>
            <p:nvSpPr>
              <p:cNvPr id="5" name="TextBox 5"/>
              <p:cNvSpPr txBox="1"/>
              <p:nvPr/>
            </p:nvSpPr>
            <p:spPr>
              <a:xfrm>
                <a:off x="0" y="-76200"/>
                <a:ext cx="14615536" cy="524798"/>
              </a:xfrm>
              <a:prstGeom prst="rect">
                <a:avLst/>
              </a:prstGeom>
            </p:spPr>
            <p:txBody>
              <a:bodyPr lIns="3503" tIns="3503" rIns="3503" bIns="3503" rtlCol="0" anchor="ctr"/>
              <a:lstStyle/>
              <a:p>
                <a:pPr marL="0" lvl="0" indent="0" algn="l">
                  <a:lnSpc>
                    <a:spcPts val="5759"/>
                  </a:lnSpc>
                  <a:spcBef>
                    <a:spcPct val="0"/>
                  </a:spcBef>
                </a:pPr>
                <a:endParaRPr dirty="0">
                  <a:latin typeface="Arial" panose="020B0604020202020204" pitchFamily="34" charset="0"/>
                </a:endParaRPr>
              </a:p>
            </p:txBody>
          </p:sp>
        </p:grpSp>
        <p:sp>
          <p:nvSpPr>
            <p:cNvPr id="6" name="Freeform 6"/>
            <p:cNvSpPr/>
            <p:nvPr/>
          </p:nvSpPr>
          <p:spPr>
            <a:xfrm>
              <a:off x="21334124" y="0"/>
              <a:ext cx="2764315" cy="1193551"/>
            </a:xfrm>
            <a:custGeom>
              <a:avLst/>
              <a:gdLst/>
              <a:ahLst/>
              <a:cxnLst/>
              <a:rect l="l" t="t" r="r" b="b"/>
              <a:pathLst>
                <a:path w="2764315" h="1193551">
                  <a:moveTo>
                    <a:pt x="0" y="0"/>
                  </a:moveTo>
                  <a:lnTo>
                    <a:pt x="2764315" y="0"/>
                  </a:lnTo>
                  <a:lnTo>
                    <a:pt x="2764315" y="1193551"/>
                  </a:lnTo>
                  <a:lnTo>
                    <a:pt x="0" y="1193551"/>
                  </a:lnTo>
                  <a:lnTo>
                    <a:pt x="0" y="0"/>
                  </a:lnTo>
                  <a:close/>
                </a:path>
              </a:pathLst>
            </a:custGeom>
            <a:blipFill>
              <a:blip r:embed="rId2"/>
              <a:stretch>
                <a:fillRect/>
              </a:stretch>
            </a:blipFill>
          </p:spPr>
          <p:txBody>
            <a:bodyPr/>
            <a:lstStyle/>
            <a:p>
              <a:endParaRPr lang="en-GB" dirty="0">
                <a:latin typeface="Arial" panose="020B0604020202020204" pitchFamily="34" charset="0"/>
              </a:endParaRPr>
            </a:p>
          </p:txBody>
        </p:sp>
      </p:grpSp>
      <p:sp>
        <p:nvSpPr>
          <p:cNvPr id="16" name="TextBox 16"/>
          <p:cNvSpPr txBox="1"/>
          <p:nvPr/>
        </p:nvSpPr>
        <p:spPr>
          <a:xfrm>
            <a:off x="1028700" y="307657"/>
            <a:ext cx="8420100" cy="1138773"/>
          </a:xfrm>
          <a:prstGeom prst="rect">
            <a:avLst/>
          </a:prstGeom>
        </p:spPr>
        <p:txBody>
          <a:bodyPr wrap="square" lIns="0" tIns="0" rIns="0" bIns="0" rtlCol="0" anchor="t">
            <a:spAutoFit/>
          </a:bodyPr>
          <a:lstStyle/>
          <a:p>
            <a:pPr algn="l"/>
            <a:r>
              <a:rPr lang="en-US" sz="4200" spc="176" dirty="0">
                <a:solidFill>
                  <a:srgbClr val="1A1D3A"/>
                </a:solidFill>
                <a:latin typeface="League Spartan Bold"/>
              </a:rPr>
              <a:t>INSTALLING </a:t>
            </a:r>
            <a:r>
              <a:rPr lang="en-US" sz="4200" spc="176" dirty="0" err="1">
                <a:solidFill>
                  <a:srgbClr val="1A1D3A"/>
                </a:solidFill>
                <a:latin typeface="League Spartan Bold"/>
              </a:rPr>
              <a:t>ICEZONE</a:t>
            </a:r>
            <a:endParaRPr lang="en-US" sz="4200" spc="176" dirty="0">
              <a:solidFill>
                <a:srgbClr val="1A1D3A"/>
              </a:solidFill>
              <a:latin typeface="League Spartan Bold"/>
            </a:endParaRPr>
          </a:p>
          <a:p>
            <a:pPr algn="l"/>
            <a:r>
              <a:rPr lang="en-US" sz="3200" spc="176" dirty="0">
                <a:solidFill>
                  <a:srgbClr val="FF0000"/>
                </a:solidFill>
                <a:latin typeface="League Spartan Bold"/>
              </a:rPr>
              <a:t>FOR SINGLE MACHINE INSTALLATIONS</a:t>
            </a:r>
          </a:p>
        </p:txBody>
      </p:sp>
      <p:sp>
        <p:nvSpPr>
          <p:cNvPr id="10" name="Rectangle 9">
            <a:extLst>
              <a:ext uri="{FF2B5EF4-FFF2-40B4-BE49-F238E27FC236}">
                <a16:creationId xmlns:a16="http://schemas.microsoft.com/office/drawing/2014/main" id="{E3DE209C-759A-E05B-847A-4EC156E5AD80}"/>
              </a:ext>
            </a:extLst>
          </p:cNvPr>
          <p:cNvSpPr/>
          <p:nvPr/>
        </p:nvSpPr>
        <p:spPr>
          <a:xfrm>
            <a:off x="914400" y="1527176"/>
            <a:ext cx="4495800" cy="445452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Arial" panose="020B0604020202020204" pitchFamily="34" charset="0"/>
                <a:cs typeface="Arial" panose="020B0604020202020204" pitchFamily="34" charset="0"/>
              </a:rPr>
              <a:t>Mark the location for  the </a:t>
            </a:r>
            <a:r>
              <a:rPr lang="en-US" sz="2000" dirty="0" err="1">
                <a:solidFill>
                  <a:schemeClr val="tx1"/>
                </a:solidFill>
                <a:latin typeface="Arial" panose="020B0604020202020204" pitchFamily="34" charset="0"/>
                <a:cs typeface="Arial" panose="020B0604020202020204" pitchFamily="34" charset="0"/>
              </a:rPr>
              <a:t>Icezone</a:t>
            </a:r>
            <a:r>
              <a:rPr lang="en-US" sz="2000" dirty="0">
                <a:solidFill>
                  <a:schemeClr val="tx1"/>
                </a:solidFill>
                <a:latin typeface="Arial" panose="020B0604020202020204" pitchFamily="34" charset="0"/>
                <a:cs typeface="Arial" panose="020B0604020202020204" pitchFamily="34" charset="0"/>
              </a:rPr>
              <a:t> supply fitting.  This is the fitting where the plasma will enter the ice machine.  This should be between the evaporators and should deliver plasma near the top of the ice production volume.  </a:t>
            </a:r>
          </a:p>
          <a:p>
            <a:endParaRPr lang="en-US" sz="2000" dirty="0">
              <a:solidFill>
                <a:schemeClr val="tx1"/>
              </a:solidFill>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The first step is to locate the hole on the stainless-steel cover. The insulated cover can be removed to make this location easier to find.</a:t>
            </a:r>
          </a:p>
        </p:txBody>
      </p:sp>
      <p:pic>
        <p:nvPicPr>
          <p:cNvPr id="8" name="Picture 7">
            <a:extLst>
              <a:ext uri="{FF2B5EF4-FFF2-40B4-BE49-F238E27FC236}">
                <a16:creationId xmlns:a16="http://schemas.microsoft.com/office/drawing/2014/main" id="{0CA61D42-1AEC-381D-518E-58EDD1960024}"/>
              </a:ext>
            </a:extLst>
          </p:cNvPr>
          <p:cNvPicPr>
            <a:picLocks noChangeAspect="1"/>
          </p:cNvPicPr>
          <p:nvPr/>
        </p:nvPicPr>
        <p:blipFill>
          <a:blip r:embed="rId3"/>
          <a:stretch>
            <a:fillRect/>
          </a:stretch>
        </p:blipFill>
        <p:spPr>
          <a:xfrm>
            <a:off x="6019800" y="1766058"/>
            <a:ext cx="9753600" cy="7497922"/>
          </a:xfrm>
          <a:prstGeom prst="rect">
            <a:avLst/>
          </a:prstGeom>
        </p:spPr>
      </p:pic>
    </p:spTree>
    <p:extLst>
      <p:ext uri="{BB962C8B-B14F-4D97-AF65-F5344CB8AC3E}">
        <p14:creationId xmlns:p14="http://schemas.microsoft.com/office/powerpoint/2010/main" val="3865832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823" y="9348788"/>
            <a:ext cx="18073829" cy="895163"/>
            <a:chOff x="0" y="0"/>
            <a:chExt cx="24098439" cy="1193551"/>
          </a:xfrm>
        </p:grpSpPr>
        <p:grpSp>
          <p:nvGrpSpPr>
            <p:cNvPr id="3" name="Group 3"/>
            <p:cNvGrpSpPr/>
            <p:nvPr/>
          </p:nvGrpSpPr>
          <p:grpSpPr>
            <a:xfrm>
              <a:off x="0" y="263925"/>
              <a:ext cx="21688805" cy="665700"/>
              <a:chOff x="0" y="0"/>
              <a:chExt cx="14615536" cy="448598"/>
            </a:xfrm>
          </p:grpSpPr>
          <p:sp>
            <p:nvSpPr>
              <p:cNvPr id="4" name="Freeform 4"/>
              <p:cNvSpPr/>
              <p:nvPr/>
            </p:nvSpPr>
            <p:spPr>
              <a:xfrm>
                <a:off x="0" y="0"/>
                <a:ext cx="14615536" cy="448598"/>
              </a:xfrm>
              <a:custGeom>
                <a:avLst/>
                <a:gdLst/>
                <a:ahLst/>
                <a:cxnLst/>
                <a:rect l="l" t="t" r="r" b="b"/>
                <a:pathLst>
                  <a:path w="14615536" h="448598">
                    <a:moveTo>
                      <a:pt x="0" y="0"/>
                    </a:moveTo>
                    <a:lnTo>
                      <a:pt x="14615536" y="0"/>
                    </a:lnTo>
                    <a:lnTo>
                      <a:pt x="14615536" y="448598"/>
                    </a:lnTo>
                    <a:lnTo>
                      <a:pt x="0" y="448598"/>
                    </a:lnTo>
                    <a:close/>
                  </a:path>
                </a:pathLst>
              </a:custGeom>
              <a:solidFill>
                <a:srgbClr val="2DAFE6"/>
              </a:solidFill>
            </p:spPr>
            <p:txBody>
              <a:bodyPr/>
              <a:lstStyle/>
              <a:p>
                <a:endParaRPr lang="en-GB" dirty="0">
                  <a:latin typeface="Arial" panose="020B0604020202020204" pitchFamily="34" charset="0"/>
                </a:endParaRPr>
              </a:p>
            </p:txBody>
          </p:sp>
          <p:sp>
            <p:nvSpPr>
              <p:cNvPr id="5" name="TextBox 5"/>
              <p:cNvSpPr txBox="1"/>
              <p:nvPr/>
            </p:nvSpPr>
            <p:spPr>
              <a:xfrm>
                <a:off x="0" y="-76200"/>
                <a:ext cx="14615536" cy="524798"/>
              </a:xfrm>
              <a:prstGeom prst="rect">
                <a:avLst/>
              </a:prstGeom>
            </p:spPr>
            <p:txBody>
              <a:bodyPr lIns="3503" tIns="3503" rIns="3503" bIns="3503" rtlCol="0" anchor="ctr"/>
              <a:lstStyle/>
              <a:p>
                <a:pPr marL="0" lvl="0" indent="0" algn="l">
                  <a:lnSpc>
                    <a:spcPts val="5759"/>
                  </a:lnSpc>
                  <a:spcBef>
                    <a:spcPct val="0"/>
                  </a:spcBef>
                </a:pPr>
                <a:endParaRPr dirty="0">
                  <a:latin typeface="Arial" panose="020B0604020202020204" pitchFamily="34" charset="0"/>
                </a:endParaRPr>
              </a:p>
            </p:txBody>
          </p:sp>
        </p:grpSp>
        <p:sp>
          <p:nvSpPr>
            <p:cNvPr id="6" name="Freeform 6"/>
            <p:cNvSpPr/>
            <p:nvPr/>
          </p:nvSpPr>
          <p:spPr>
            <a:xfrm>
              <a:off x="21334124" y="0"/>
              <a:ext cx="2764315" cy="1193551"/>
            </a:xfrm>
            <a:custGeom>
              <a:avLst/>
              <a:gdLst/>
              <a:ahLst/>
              <a:cxnLst/>
              <a:rect l="l" t="t" r="r" b="b"/>
              <a:pathLst>
                <a:path w="2764315" h="1193551">
                  <a:moveTo>
                    <a:pt x="0" y="0"/>
                  </a:moveTo>
                  <a:lnTo>
                    <a:pt x="2764315" y="0"/>
                  </a:lnTo>
                  <a:lnTo>
                    <a:pt x="2764315" y="1193551"/>
                  </a:lnTo>
                  <a:lnTo>
                    <a:pt x="0" y="1193551"/>
                  </a:lnTo>
                  <a:lnTo>
                    <a:pt x="0" y="0"/>
                  </a:lnTo>
                  <a:close/>
                </a:path>
              </a:pathLst>
            </a:custGeom>
            <a:blipFill>
              <a:blip r:embed="rId2"/>
              <a:stretch>
                <a:fillRect/>
              </a:stretch>
            </a:blipFill>
          </p:spPr>
          <p:txBody>
            <a:bodyPr/>
            <a:lstStyle/>
            <a:p>
              <a:endParaRPr lang="en-GB" dirty="0">
                <a:latin typeface="Arial" panose="020B0604020202020204" pitchFamily="34" charset="0"/>
              </a:endParaRPr>
            </a:p>
          </p:txBody>
        </p:sp>
      </p:grpSp>
      <p:sp>
        <p:nvSpPr>
          <p:cNvPr id="10" name="Rectangle 9">
            <a:extLst>
              <a:ext uri="{FF2B5EF4-FFF2-40B4-BE49-F238E27FC236}">
                <a16:creationId xmlns:a16="http://schemas.microsoft.com/office/drawing/2014/main" id="{E3DE209C-759A-E05B-847A-4EC156E5AD80}"/>
              </a:ext>
            </a:extLst>
          </p:cNvPr>
          <p:cNvSpPr/>
          <p:nvPr/>
        </p:nvSpPr>
        <p:spPr>
          <a:xfrm>
            <a:off x="1028700" y="1714500"/>
            <a:ext cx="4744212" cy="395772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Arial" panose="020B0604020202020204" pitchFamily="34" charset="0"/>
                <a:cs typeface="Arial" panose="020B0604020202020204" pitchFamily="34" charset="0"/>
              </a:rPr>
              <a:t>Transfer the location for  the </a:t>
            </a:r>
            <a:r>
              <a:rPr lang="en-US" sz="2000" dirty="0" err="1">
                <a:solidFill>
                  <a:schemeClr val="tx1"/>
                </a:solidFill>
                <a:latin typeface="Arial" panose="020B0604020202020204" pitchFamily="34" charset="0"/>
                <a:cs typeface="Arial" panose="020B0604020202020204" pitchFamily="34" charset="0"/>
              </a:rPr>
              <a:t>Icezone</a:t>
            </a:r>
            <a:r>
              <a:rPr lang="en-US" sz="2000" dirty="0">
                <a:solidFill>
                  <a:schemeClr val="tx1"/>
                </a:solidFill>
                <a:latin typeface="Arial" panose="020B0604020202020204" pitchFamily="34" charset="0"/>
                <a:cs typeface="Arial" panose="020B0604020202020204" pitchFamily="34" charset="0"/>
              </a:rPr>
              <a:t> supply fitting to the insulated top cover by following these steps:</a:t>
            </a:r>
          </a:p>
          <a:p>
            <a:endParaRPr lang="en-US" sz="2000" dirty="0">
              <a:solidFill>
                <a:schemeClr val="tx1"/>
              </a:solidFill>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Place the stainless steel cover on top of the ice machine so it is seated in the normal operating position.  </a:t>
            </a:r>
          </a:p>
          <a:p>
            <a:endParaRPr lang="en-US" sz="2000" dirty="0">
              <a:solidFill>
                <a:schemeClr val="tx1"/>
              </a:solidFill>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Mark the hole location in the insulated cover by marking with a pen though the hole in the stainless steel cover. </a:t>
            </a:r>
          </a:p>
        </p:txBody>
      </p:sp>
      <p:sp>
        <p:nvSpPr>
          <p:cNvPr id="7" name="TextBox 16">
            <a:extLst>
              <a:ext uri="{FF2B5EF4-FFF2-40B4-BE49-F238E27FC236}">
                <a16:creationId xmlns:a16="http://schemas.microsoft.com/office/drawing/2014/main" id="{6C9725C5-62B7-5674-67DB-279B8CE34B47}"/>
              </a:ext>
            </a:extLst>
          </p:cNvPr>
          <p:cNvSpPr txBox="1"/>
          <p:nvPr/>
        </p:nvSpPr>
        <p:spPr>
          <a:xfrm>
            <a:off x="1028700" y="307657"/>
            <a:ext cx="8420100" cy="1138773"/>
          </a:xfrm>
          <a:prstGeom prst="rect">
            <a:avLst/>
          </a:prstGeom>
        </p:spPr>
        <p:txBody>
          <a:bodyPr wrap="square" lIns="0" tIns="0" rIns="0" bIns="0" rtlCol="0" anchor="t">
            <a:spAutoFit/>
          </a:bodyPr>
          <a:lstStyle/>
          <a:p>
            <a:pPr algn="l"/>
            <a:r>
              <a:rPr lang="en-US" sz="4200" spc="176" dirty="0">
                <a:solidFill>
                  <a:srgbClr val="1A1D3A"/>
                </a:solidFill>
                <a:latin typeface="League Spartan Bold"/>
              </a:rPr>
              <a:t>INSTALLING </a:t>
            </a:r>
            <a:r>
              <a:rPr lang="en-US" sz="4200" spc="176" dirty="0" err="1">
                <a:solidFill>
                  <a:srgbClr val="1A1D3A"/>
                </a:solidFill>
                <a:latin typeface="League Spartan Bold"/>
              </a:rPr>
              <a:t>ICEZONE</a:t>
            </a:r>
            <a:endParaRPr lang="en-US" sz="4200" spc="176" dirty="0">
              <a:solidFill>
                <a:srgbClr val="1A1D3A"/>
              </a:solidFill>
              <a:latin typeface="League Spartan Bold"/>
            </a:endParaRPr>
          </a:p>
          <a:p>
            <a:pPr algn="l"/>
            <a:r>
              <a:rPr lang="en-US" sz="3200" spc="176" dirty="0">
                <a:solidFill>
                  <a:srgbClr val="FF0000"/>
                </a:solidFill>
                <a:latin typeface="League Spartan Bold"/>
              </a:rPr>
              <a:t>FOR SINGLE MACHINE INSTALLATIONS</a:t>
            </a:r>
          </a:p>
        </p:txBody>
      </p:sp>
      <p:pic>
        <p:nvPicPr>
          <p:cNvPr id="8" name="Picture 7">
            <a:extLst>
              <a:ext uri="{FF2B5EF4-FFF2-40B4-BE49-F238E27FC236}">
                <a16:creationId xmlns:a16="http://schemas.microsoft.com/office/drawing/2014/main" id="{D64D9564-2222-AF8B-7C11-71DC9796EC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1892454"/>
            <a:ext cx="9182100" cy="5170097"/>
          </a:xfrm>
          <a:prstGeom prst="rect">
            <a:avLst/>
          </a:prstGeom>
        </p:spPr>
      </p:pic>
      <p:pic>
        <p:nvPicPr>
          <p:cNvPr id="9" name="Picture 8">
            <a:extLst>
              <a:ext uri="{FF2B5EF4-FFF2-40B4-BE49-F238E27FC236}">
                <a16:creationId xmlns:a16="http://schemas.microsoft.com/office/drawing/2014/main" id="{16AA2FFE-02B9-6917-919B-CB75EA6997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79" t="19861" b="21250"/>
          <a:stretch/>
        </p:blipFill>
        <p:spPr>
          <a:xfrm>
            <a:off x="6868130" y="5061241"/>
            <a:ext cx="3636069" cy="3960427"/>
          </a:xfrm>
          <a:prstGeom prst="rect">
            <a:avLst/>
          </a:prstGeom>
        </p:spPr>
      </p:pic>
      <p:sp>
        <p:nvSpPr>
          <p:cNvPr id="11" name="Oval 10">
            <a:extLst>
              <a:ext uri="{FF2B5EF4-FFF2-40B4-BE49-F238E27FC236}">
                <a16:creationId xmlns:a16="http://schemas.microsoft.com/office/drawing/2014/main" id="{726F8497-DD5E-2CBD-4586-C68278B155ED}"/>
              </a:ext>
            </a:extLst>
          </p:cNvPr>
          <p:cNvSpPr/>
          <p:nvPr/>
        </p:nvSpPr>
        <p:spPr>
          <a:xfrm>
            <a:off x="8276743" y="7041455"/>
            <a:ext cx="818844" cy="6687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9001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823" y="9348788"/>
            <a:ext cx="18073829" cy="895163"/>
            <a:chOff x="0" y="0"/>
            <a:chExt cx="24098439" cy="1193551"/>
          </a:xfrm>
        </p:grpSpPr>
        <p:grpSp>
          <p:nvGrpSpPr>
            <p:cNvPr id="3" name="Group 3"/>
            <p:cNvGrpSpPr/>
            <p:nvPr/>
          </p:nvGrpSpPr>
          <p:grpSpPr>
            <a:xfrm>
              <a:off x="0" y="263925"/>
              <a:ext cx="21688805" cy="665700"/>
              <a:chOff x="0" y="0"/>
              <a:chExt cx="14615536" cy="448598"/>
            </a:xfrm>
          </p:grpSpPr>
          <p:sp>
            <p:nvSpPr>
              <p:cNvPr id="4" name="Freeform 4"/>
              <p:cNvSpPr/>
              <p:nvPr/>
            </p:nvSpPr>
            <p:spPr>
              <a:xfrm>
                <a:off x="0" y="0"/>
                <a:ext cx="14615536" cy="448598"/>
              </a:xfrm>
              <a:custGeom>
                <a:avLst/>
                <a:gdLst/>
                <a:ahLst/>
                <a:cxnLst/>
                <a:rect l="l" t="t" r="r" b="b"/>
                <a:pathLst>
                  <a:path w="14615536" h="448598">
                    <a:moveTo>
                      <a:pt x="0" y="0"/>
                    </a:moveTo>
                    <a:lnTo>
                      <a:pt x="14615536" y="0"/>
                    </a:lnTo>
                    <a:lnTo>
                      <a:pt x="14615536" y="448598"/>
                    </a:lnTo>
                    <a:lnTo>
                      <a:pt x="0" y="448598"/>
                    </a:lnTo>
                    <a:close/>
                  </a:path>
                </a:pathLst>
              </a:custGeom>
              <a:solidFill>
                <a:srgbClr val="2DAFE6"/>
              </a:solidFill>
            </p:spPr>
            <p:txBody>
              <a:bodyPr/>
              <a:lstStyle/>
              <a:p>
                <a:endParaRPr lang="en-GB" dirty="0">
                  <a:latin typeface="Arial" panose="020B0604020202020204" pitchFamily="34" charset="0"/>
                </a:endParaRPr>
              </a:p>
            </p:txBody>
          </p:sp>
          <p:sp>
            <p:nvSpPr>
              <p:cNvPr id="5" name="TextBox 5"/>
              <p:cNvSpPr txBox="1"/>
              <p:nvPr/>
            </p:nvSpPr>
            <p:spPr>
              <a:xfrm>
                <a:off x="0" y="-76200"/>
                <a:ext cx="14615536" cy="524798"/>
              </a:xfrm>
              <a:prstGeom prst="rect">
                <a:avLst/>
              </a:prstGeom>
            </p:spPr>
            <p:txBody>
              <a:bodyPr lIns="3503" tIns="3503" rIns="3503" bIns="3503" rtlCol="0" anchor="ctr"/>
              <a:lstStyle/>
              <a:p>
                <a:pPr marL="0" lvl="0" indent="0" algn="l">
                  <a:lnSpc>
                    <a:spcPts val="5759"/>
                  </a:lnSpc>
                  <a:spcBef>
                    <a:spcPct val="0"/>
                  </a:spcBef>
                </a:pPr>
                <a:endParaRPr dirty="0">
                  <a:latin typeface="Arial" panose="020B0604020202020204" pitchFamily="34" charset="0"/>
                </a:endParaRPr>
              </a:p>
            </p:txBody>
          </p:sp>
        </p:grpSp>
        <p:sp>
          <p:nvSpPr>
            <p:cNvPr id="6" name="Freeform 6"/>
            <p:cNvSpPr/>
            <p:nvPr/>
          </p:nvSpPr>
          <p:spPr>
            <a:xfrm>
              <a:off x="21334124" y="0"/>
              <a:ext cx="2764315" cy="1193551"/>
            </a:xfrm>
            <a:custGeom>
              <a:avLst/>
              <a:gdLst/>
              <a:ahLst/>
              <a:cxnLst/>
              <a:rect l="l" t="t" r="r" b="b"/>
              <a:pathLst>
                <a:path w="2764315" h="1193551">
                  <a:moveTo>
                    <a:pt x="0" y="0"/>
                  </a:moveTo>
                  <a:lnTo>
                    <a:pt x="2764315" y="0"/>
                  </a:lnTo>
                  <a:lnTo>
                    <a:pt x="2764315" y="1193551"/>
                  </a:lnTo>
                  <a:lnTo>
                    <a:pt x="0" y="1193551"/>
                  </a:lnTo>
                  <a:lnTo>
                    <a:pt x="0" y="0"/>
                  </a:lnTo>
                  <a:close/>
                </a:path>
              </a:pathLst>
            </a:custGeom>
            <a:blipFill>
              <a:blip r:embed="rId2"/>
              <a:stretch>
                <a:fillRect/>
              </a:stretch>
            </a:blipFill>
          </p:spPr>
          <p:txBody>
            <a:bodyPr/>
            <a:lstStyle/>
            <a:p>
              <a:endParaRPr lang="en-GB" dirty="0">
                <a:latin typeface="Arial" panose="020B0604020202020204" pitchFamily="34" charset="0"/>
              </a:endParaRPr>
            </a:p>
          </p:txBody>
        </p:sp>
      </p:grpSp>
      <p:sp>
        <p:nvSpPr>
          <p:cNvPr id="12" name="TextBox 11">
            <a:extLst>
              <a:ext uri="{FF2B5EF4-FFF2-40B4-BE49-F238E27FC236}">
                <a16:creationId xmlns:a16="http://schemas.microsoft.com/office/drawing/2014/main" id="{0B4B4FD7-0D28-55B9-BC2C-0D191ACEA714}"/>
              </a:ext>
            </a:extLst>
          </p:cNvPr>
          <p:cNvSpPr txBox="1"/>
          <p:nvPr/>
        </p:nvSpPr>
        <p:spPr>
          <a:xfrm>
            <a:off x="914400" y="1763787"/>
            <a:ext cx="6780902"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Drill the hole for the </a:t>
            </a:r>
            <a:r>
              <a:rPr lang="en-US" sz="2000" dirty="0" err="1">
                <a:latin typeface="Arial" panose="020B0604020202020204" pitchFamily="34" charset="0"/>
                <a:cs typeface="Arial" panose="020B0604020202020204" pitchFamily="34" charset="0"/>
              </a:rPr>
              <a:t>Icezone</a:t>
            </a:r>
            <a:r>
              <a:rPr lang="en-US" sz="2000" dirty="0">
                <a:latin typeface="Arial" panose="020B0604020202020204" pitchFamily="34" charset="0"/>
                <a:cs typeface="Arial" panose="020B0604020202020204" pitchFamily="34" charset="0"/>
              </a:rPr>
              <a:t> supply fitting in the insulated top cover at the mark transferred from the stainless steel cover.</a:t>
            </a:r>
          </a:p>
        </p:txBody>
      </p:sp>
      <p:sp>
        <p:nvSpPr>
          <p:cNvPr id="10" name="TextBox 9">
            <a:extLst>
              <a:ext uri="{FF2B5EF4-FFF2-40B4-BE49-F238E27FC236}">
                <a16:creationId xmlns:a16="http://schemas.microsoft.com/office/drawing/2014/main" id="{2D899D64-1D71-FC66-8BE6-85969B543F22}"/>
              </a:ext>
            </a:extLst>
          </p:cNvPr>
          <p:cNvSpPr txBox="1"/>
          <p:nvPr/>
        </p:nvSpPr>
        <p:spPr>
          <a:xfrm>
            <a:off x="9983098" y="1463814"/>
            <a:ext cx="6780902" cy="132343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Assemble the </a:t>
            </a:r>
            <a:r>
              <a:rPr lang="en-US" sz="2000" b="1" u="sng" dirty="0">
                <a:latin typeface="Arial" panose="020B0604020202020204" pitchFamily="34" charset="0"/>
                <a:cs typeface="Arial" panose="020B0604020202020204" pitchFamily="34" charset="0"/>
              </a:rPr>
              <a:t>supply</a:t>
            </a:r>
            <a:r>
              <a:rPr lang="en-US" sz="2000" dirty="0">
                <a:latin typeface="Arial" panose="020B0604020202020204" pitchFamily="34" charset="0"/>
                <a:cs typeface="Arial" panose="020B0604020202020204" pitchFamily="34" charset="0"/>
              </a:rPr>
              <a:t> fitting as shown.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This includes a double ended  barb fitting, low profile nut and white rubber washer.</a:t>
            </a:r>
          </a:p>
        </p:txBody>
      </p:sp>
      <p:pic>
        <p:nvPicPr>
          <p:cNvPr id="9" name="Picture 8">
            <a:extLst>
              <a:ext uri="{FF2B5EF4-FFF2-40B4-BE49-F238E27FC236}">
                <a16:creationId xmlns:a16="http://schemas.microsoft.com/office/drawing/2014/main" id="{6C845369-608F-40A1-5B08-BC5E0A63A4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700" y="3213614"/>
            <a:ext cx="6134100" cy="3453886"/>
          </a:xfrm>
          <a:prstGeom prst="rect">
            <a:avLst/>
          </a:prstGeom>
        </p:spPr>
      </p:pic>
      <p:sp>
        <p:nvSpPr>
          <p:cNvPr id="11" name="TextBox 16">
            <a:extLst>
              <a:ext uri="{FF2B5EF4-FFF2-40B4-BE49-F238E27FC236}">
                <a16:creationId xmlns:a16="http://schemas.microsoft.com/office/drawing/2014/main" id="{4E4F534A-0883-544F-03F2-672DF6AD9F81}"/>
              </a:ext>
            </a:extLst>
          </p:cNvPr>
          <p:cNvSpPr txBox="1"/>
          <p:nvPr/>
        </p:nvSpPr>
        <p:spPr>
          <a:xfrm>
            <a:off x="1028700" y="307657"/>
            <a:ext cx="8420100" cy="1138773"/>
          </a:xfrm>
          <a:prstGeom prst="rect">
            <a:avLst/>
          </a:prstGeom>
        </p:spPr>
        <p:txBody>
          <a:bodyPr wrap="square" lIns="0" tIns="0" rIns="0" bIns="0" rtlCol="0" anchor="t">
            <a:spAutoFit/>
          </a:bodyPr>
          <a:lstStyle/>
          <a:p>
            <a:pPr algn="l"/>
            <a:r>
              <a:rPr lang="en-US" sz="4200" spc="176" dirty="0">
                <a:solidFill>
                  <a:srgbClr val="1A1D3A"/>
                </a:solidFill>
                <a:latin typeface="League Spartan Bold"/>
              </a:rPr>
              <a:t>INSTALLING </a:t>
            </a:r>
            <a:r>
              <a:rPr lang="en-US" sz="4200" spc="176" dirty="0" err="1">
                <a:solidFill>
                  <a:srgbClr val="1A1D3A"/>
                </a:solidFill>
                <a:latin typeface="League Spartan Bold"/>
              </a:rPr>
              <a:t>ICEZONE</a:t>
            </a:r>
            <a:endParaRPr lang="en-US" sz="4200" spc="176" dirty="0">
              <a:solidFill>
                <a:srgbClr val="1A1D3A"/>
              </a:solidFill>
              <a:latin typeface="League Spartan Bold"/>
            </a:endParaRPr>
          </a:p>
          <a:p>
            <a:pPr algn="l"/>
            <a:r>
              <a:rPr lang="en-US" sz="3200" spc="176" dirty="0">
                <a:solidFill>
                  <a:srgbClr val="FF0000"/>
                </a:solidFill>
                <a:latin typeface="League Spartan Bold"/>
              </a:rPr>
              <a:t>FOR SINGLE MACHINE INSTALLATIONS</a:t>
            </a:r>
          </a:p>
        </p:txBody>
      </p:sp>
      <p:pic>
        <p:nvPicPr>
          <p:cNvPr id="13" name="Picture 2">
            <a:extLst>
              <a:ext uri="{FF2B5EF4-FFF2-40B4-BE49-F238E27FC236}">
                <a16:creationId xmlns:a16="http://schemas.microsoft.com/office/drawing/2014/main" id="{C6070926-7E87-AB88-499E-87A745531C0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983098" y="3035767"/>
            <a:ext cx="6628502" cy="4971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7644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823" y="9348788"/>
            <a:ext cx="18073829" cy="895163"/>
            <a:chOff x="0" y="0"/>
            <a:chExt cx="24098439" cy="1193551"/>
          </a:xfrm>
        </p:grpSpPr>
        <p:grpSp>
          <p:nvGrpSpPr>
            <p:cNvPr id="3" name="Group 3"/>
            <p:cNvGrpSpPr/>
            <p:nvPr/>
          </p:nvGrpSpPr>
          <p:grpSpPr>
            <a:xfrm>
              <a:off x="0" y="263925"/>
              <a:ext cx="21688805" cy="665700"/>
              <a:chOff x="0" y="0"/>
              <a:chExt cx="14615536" cy="448598"/>
            </a:xfrm>
          </p:grpSpPr>
          <p:sp>
            <p:nvSpPr>
              <p:cNvPr id="4" name="Freeform 4"/>
              <p:cNvSpPr/>
              <p:nvPr/>
            </p:nvSpPr>
            <p:spPr>
              <a:xfrm>
                <a:off x="0" y="0"/>
                <a:ext cx="14615536" cy="448598"/>
              </a:xfrm>
              <a:custGeom>
                <a:avLst/>
                <a:gdLst/>
                <a:ahLst/>
                <a:cxnLst/>
                <a:rect l="l" t="t" r="r" b="b"/>
                <a:pathLst>
                  <a:path w="14615536" h="448598">
                    <a:moveTo>
                      <a:pt x="0" y="0"/>
                    </a:moveTo>
                    <a:lnTo>
                      <a:pt x="14615536" y="0"/>
                    </a:lnTo>
                    <a:lnTo>
                      <a:pt x="14615536" y="448598"/>
                    </a:lnTo>
                    <a:lnTo>
                      <a:pt x="0" y="448598"/>
                    </a:lnTo>
                    <a:close/>
                  </a:path>
                </a:pathLst>
              </a:custGeom>
              <a:solidFill>
                <a:srgbClr val="2DAFE6"/>
              </a:solidFill>
            </p:spPr>
            <p:txBody>
              <a:bodyPr/>
              <a:lstStyle/>
              <a:p>
                <a:endParaRPr lang="en-GB" dirty="0">
                  <a:latin typeface="Arial" panose="020B0604020202020204" pitchFamily="34" charset="0"/>
                </a:endParaRPr>
              </a:p>
            </p:txBody>
          </p:sp>
          <p:sp>
            <p:nvSpPr>
              <p:cNvPr id="5" name="TextBox 5"/>
              <p:cNvSpPr txBox="1"/>
              <p:nvPr/>
            </p:nvSpPr>
            <p:spPr>
              <a:xfrm>
                <a:off x="0" y="-76200"/>
                <a:ext cx="14615536" cy="524798"/>
              </a:xfrm>
              <a:prstGeom prst="rect">
                <a:avLst/>
              </a:prstGeom>
            </p:spPr>
            <p:txBody>
              <a:bodyPr lIns="3503" tIns="3503" rIns="3503" bIns="3503" rtlCol="0" anchor="ctr"/>
              <a:lstStyle/>
              <a:p>
                <a:pPr marL="0" lvl="0" indent="0" algn="l">
                  <a:lnSpc>
                    <a:spcPts val="5759"/>
                  </a:lnSpc>
                  <a:spcBef>
                    <a:spcPct val="0"/>
                  </a:spcBef>
                </a:pPr>
                <a:endParaRPr dirty="0">
                  <a:latin typeface="Arial" panose="020B0604020202020204" pitchFamily="34" charset="0"/>
                </a:endParaRPr>
              </a:p>
            </p:txBody>
          </p:sp>
        </p:grpSp>
        <p:sp>
          <p:nvSpPr>
            <p:cNvPr id="6" name="Freeform 6"/>
            <p:cNvSpPr/>
            <p:nvPr/>
          </p:nvSpPr>
          <p:spPr>
            <a:xfrm>
              <a:off x="21334124" y="0"/>
              <a:ext cx="2764315" cy="1193551"/>
            </a:xfrm>
            <a:custGeom>
              <a:avLst/>
              <a:gdLst/>
              <a:ahLst/>
              <a:cxnLst/>
              <a:rect l="l" t="t" r="r" b="b"/>
              <a:pathLst>
                <a:path w="2764315" h="1193551">
                  <a:moveTo>
                    <a:pt x="0" y="0"/>
                  </a:moveTo>
                  <a:lnTo>
                    <a:pt x="2764315" y="0"/>
                  </a:lnTo>
                  <a:lnTo>
                    <a:pt x="2764315" y="1193551"/>
                  </a:lnTo>
                  <a:lnTo>
                    <a:pt x="0" y="1193551"/>
                  </a:lnTo>
                  <a:lnTo>
                    <a:pt x="0" y="0"/>
                  </a:lnTo>
                  <a:close/>
                </a:path>
              </a:pathLst>
            </a:custGeom>
            <a:blipFill>
              <a:blip r:embed="rId2"/>
              <a:stretch>
                <a:fillRect/>
              </a:stretch>
            </a:blipFill>
          </p:spPr>
          <p:txBody>
            <a:bodyPr/>
            <a:lstStyle/>
            <a:p>
              <a:endParaRPr lang="en-GB" dirty="0">
                <a:latin typeface="Arial" panose="020B0604020202020204" pitchFamily="34" charset="0"/>
              </a:endParaRPr>
            </a:p>
          </p:txBody>
        </p:sp>
      </p:grpSp>
      <p:sp>
        <p:nvSpPr>
          <p:cNvPr id="17" name="TextBox 16">
            <a:extLst>
              <a:ext uri="{FF2B5EF4-FFF2-40B4-BE49-F238E27FC236}">
                <a16:creationId xmlns:a16="http://schemas.microsoft.com/office/drawing/2014/main" id="{6EF2E168-E80D-3C01-FE66-238E0ABD07AA}"/>
              </a:ext>
            </a:extLst>
          </p:cNvPr>
          <p:cNvSpPr txBox="1"/>
          <p:nvPr/>
        </p:nvSpPr>
        <p:spPr>
          <a:xfrm>
            <a:off x="10497659" y="2830433"/>
            <a:ext cx="5600700"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Install the “T” fitting on the supply fitting as shown. </a:t>
            </a:r>
            <a:endParaRPr lang="en-US" sz="2000" b="1" i="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04E3153-1BD4-2A7B-3EB6-53E8FC31AC96}"/>
              </a:ext>
            </a:extLst>
          </p:cNvPr>
          <p:cNvSpPr txBox="1"/>
          <p:nvPr/>
        </p:nvSpPr>
        <p:spPr>
          <a:xfrm>
            <a:off x="1028701" y="1732449"/>
            <a:ext cx="5676900" cy="224676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Install the supply fitting as shown.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This includes a second low profile nut and white rubber washer.</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There should be no exposed threads on the interior surface of the lid per NSF guidelines.</a:t>
            </a:r>
          </a:p>
        </p:txBody>
      </p:sp>
      <p:sp>
        <p:nvSpPr>
          <p:cNvPr id="7" name="TextBox 16">
            <a:extLst>
              <a:ext uri="{FF2B5EF4-FFF2-40B4-BE49-F238E27FC236}">
                <a16:creationId xmlns:a16="http://schemas.microsoft.com/office/drawing/2014/main" id="{5964C3C5-35B1-6E02-14A6-BA97F5869ED0}"/>
              </a:ext>
            </a:extLst>
          </p:cNvPr>
          <p:cNvSpPr txBox="1"/>
          <p:nvPr/>
        </p:nvSpPr>
        <p:spPr>
          <a:xfrm>
            <a:off x="1028700" y="307657"/>
            <a:ext cx="8420100" cy="1138773"/>
          </a:xfrm>
          <a:prstGeom prst="rect">
            <a:avLst/>
          </a:prstGeom>
        </p:spPr>
        <p:txBody>
          <a:bodyPr wrap="square" lIns="0" tIns="0" rIns="0" bIns="0" rtlCol="0" anchor="t">
            <a:spAutoFit/>
          </a:bodyPr>
          <a:lstStyle/>
          <a:p>
            <a:pPr algn="l"/>
            <a:r>
              <a:rPr lang="en-US" sz="4200" spc="176" dirty="0">
                <a:solidFill>
                  <a:srgbClr val="1A1D3A"/>
                </a:solidFill>
                <a:latin typeface="League Spartan Bold"/>
              </a:rPr>
              <a:t>INSTALLING </a:t>
            </a:r>
            <a:r>
              <a:rPr lang="en-US" sz="4200" spc="176" dirty="0" err="1">
                <a:solidFill>
                  <a:srgbClr val="1A1D3A"/>
                </a:solidFill>
                <a:latin typeface="League Spartan Bold"/>
              </a:rPr>
              <a:t>ICEZONE</a:t>
            </a:r>
            <a:endParaRPr lang="en-US" sz="4200" spc="176" dirty="0">
              <a:solidFill>
                <a:srgbClr val="1A1D3A"/>
              </a:solidFill>
              <a:latin typeface="League Spartan Bold"/>
            </a:endParaRPr>
          </a:p>
          <a:p>
            <a:pPr algn="l"/>
            <a:r>
              <a:rPr lang="en-US" sz="3200" spc="176" dirty="0">
                <a:solidFill>
                  <a:srgbClr val="FF0000"/>
                </a:solidFill>
                <a:latin typeface="League Spartan Bold"/>
              </a:rPr>
              <a:t>FOR SINGLE MACHINE INSTALLATIONS</a:t>
            </a:r>
          </a:p>
        </p:txBody>
      </p:sp>
      <p:pic>
        <p:nvPicPr>
          <p:cNvPr id="8" name="Picture 2">
            <a:extLst>
              <a:ext uri="{FF2B5EF4-FFF2-40B4-BE49-F238E27FC236}">
                <a16:creationId xmlns:a16="http://schemas.microsoft.com/office/drawing/2014/main" id="{07F6D6C9-06AB-D461-4671-A27E0A4565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16" r="16982"/>
          <a:stretch/>
        </p:blipFill>
        <p:spPr bwMode="auto">
          <a:xfrm>
            <a:off x="1118709" y="4265237"/>
            <a:ext cx="5274632" cy="4050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a:extLst>
              <a:ext uri="{FF2B5EF4-FFF2-40B4-BE49-F238E27FC236}">
                <a16:creationId xmlns:a16="http://schemas.microsoft.com/office/drawing/2014/main" id="{A18A7419-A57E-E307-BABE-B52A192CE07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986" r="6581"/>
          <a:stretch/>
        </p:blipFill>
        <p:spPr bwMode="auto">
          <a:xfrm>
            <a:off x="10497659" y="4265237"/>
            <a:ext cx="5600700" cy="4236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280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823" y="9348788"/>
            <a:ext cx="18073829" cy="895163"/>
            <a:chOff x="0" y="0"/>
            <a:chExt cx="24098439" cy="1193551"/>
          </a:xfrm>
        </p:grpSpPr>
        <p:grpSp>
          <p:nvGrpSpPr>
            <p:cNvPr id="3" name="Group 3"/>
            <p:cNvGrpSpPr/>
            <p:nvPr/>
          </p:nvGrpSpPr>
          <p:grpSpPr>
            <a:xfrm>
              <a:off x="0" y="263925"/>
              <a:ext cx="21688805" cy="665700"/>
              <a:chOff x="0" y="0"/>
              <a:chExt cx="14615536" cy="448598"/>
            </a:xfrm>
          </p:grpSpPr>
          <p:sp>
            <p:nvSpPr>
              <p:cNvPr id="4" name="Freeform 4"/>
              <p:cNvSpPr/>
              <p:nvPr/>
            </p:nvSpPr>
            <p:spPr>
              <a:xfrm>
                <a:off x="0" y="0"/>
                <a:ext cx="14615536" cy="448598"/>
              </a:xfrm>
              <a:custGeom>
                <a:avLst/>
                <a:gdLst/>
                <a:ahLst/>
                <a:cxnLst/>
                <a:rect l="l" t="t" r="r" b="b"/>
                <a:pathLst>
                  <a:path w="14615536" h="448598">
                    <a:moveTo>
                      <a:pt x="0" y="0"/>
                    </a:moveTo>
                    <a:lnTo>
                      <a:pt x="14615536" y="0"/>
                    </a:lnTo>
                    <a:lnTo>
                      <a:pt x="14615536" y="448598"/>
                    </a:lnTo>
                    <a:lnTo>
                      <a:pt x="0" y="448598"/>
                    </a:lnTo>
                    <a:close/>
                  </a:path>
                </a:pathLst>
              </a:custGeom>
              <a:solidFill>
                <a:srgbClr val="2DAFE6"/>
              </a:solidFill>
            </p:spPr>
            <p:txBody>
              <a:bodyPr/>
              <a:lstStyle/>
              <a:p>
                <a:endParaRPr lang="en-GB" dirty="0">
                  <a:latin typeface="Arial" panose="020B0604020202020204" pitchFamily="34" charset="0"/>
                </a:endParaRPr>
              </a:p>
            </p:txBody>
          </p:sp>
          <p:sp>
            <p:nvSpPr>
              <p:cNvPr id="5" name="TextBox 5"/>
              <p:cNvSpPr txBox="1"/>
              <p:nvPr/>
            </p:nvSpPr>
            <p:spPr>
              <a:xfrm>
                <a:off x="0" y="-76200"/>
                <a:ext cx="14615536" cy="524798"/>
              </a:xfrm>
              <a:prstGeom prst="rect">
                <a:avLst/>
              </a:prstGeom>
            </p:spPr>
            <p:txBody>
              <a:bodyPr lIns="3503" tIns="3503" rIns="3503" bIns="3503" rtlCol="0" anchor="ctr"/>
              <a:lstStyle/>
              <a:p>
                <a:pPr marL="0" lvl="0" indent="0" algn="l">
                  <a:lnSpc>
                    <a:spcPts val="5759"/>
                  </a:lnSpc>
                  <a:spcBef>
                    <a:spcPct val="0"/>
                  </a:spcBef>
                </a:pPr>
                <a:endParaRPr dirty="0">
                  <a:latin typeface="Arial" panose="020B0604020202020204" pitchFamily="34" charset="0"/>
                </a:endParaRPr>
              </a:p>
            </p:txBody>
          </p:sp>
        </p:grpSp>
        <p:sp>
          <p:nvSpPr>
            <p:cNvPr id="6" name="Freeform 6"/>
            <p:cNvSpPr/>
            <p:nvPr/>
          </p:nvSpPr>
          <p:spPr>
            <a:xfrm>
              <a:off x="21334124" y="0"/>
              <a:ext cx="2764315" cy="1193551"/>
            </a:xfrm>
            <a:custGeom>
              <a:avLst/>
              <a:gdLst/>
              <a:ahLst/>
              <a:cxnLst/>
              <a:rect l="l" t="t" r="r" b="b"/>
              <a:pathLst>
                <a:path w="2764315" h="1193551">
                  <a:moveTo>
                    <a:pt x="0" y="0"/>
                  </a:moveTo>
                  <a:lnTo>
                    <a:pt x="2764315" y="0"/>
                  </a:lnTo>
                  <a:lnTo>
                    <a:pt x="2764315" y="1193551"/>
                  </a:lnTo>
                  <a:lnTo>
                    <a:pt x="0" y="1193551"/>
                  </a:lnTo>
                  <a:lnTo>
                    <a:pt x="0" y="0"/>
                  </a:lnTo>
                  <a:close/>
                </a:path>
              </a:pathLst>
            </a:custGeom>
            <a:blipFill>
              <a:blip r:embed="rId2"/>
              <a:stretch>
                <a:fillRect/>
              </a:stretch>
            </a:blipFill>
          </p:spPr>
          <p:txBody>
            <a:bodyPr/>
            <a:lstStyle/>
            <a:p>
              <a:endParaRPr lang="en-GB" dirty="0">
                <a:latin typeface="Arial" panose="020B0604020202020204" pitchFamily="34" charset="0"/>
              </a:endParaRPr>
            </a:p>
          </p:txBody>
        </p:sp>
      </p:grpSp>
      <p:sp>
        <p:nvSpPr>
          <p:cNvPr id="30" name="TextBox 16">
            <a:extLst>
              <a:ext uri="{FF2B5EF4-FFF2-40B4-BE49-F238E27FC236}">
                <a16:creationId xmlns:a16="http://schemas.microsoft.com/office/drawing/2014/main" id="{043E5E18-0F2C-B8CD-00BE-F6ED914012DB}"/>
              </a:ext>
            </a:extLst>
          </p:cNvPr>
          <p:cNvSpPr txBox="1"/>
          <p:nvPr/>
        </p:nvSpPr>
        <p:spPr>
          <a:xfrm>
            <a:off x="1028700" y="307657"/>
            <a:ext cx="8420100" cy="721993"/>
          </a:xfrm>
          <a:prstGeom prst="rect">
            <a:avLst/>
          </a:prstGeom>
        </p:spPr>
        <p:txBody>
          <a:bodyPr wrap="square" lIns="0" tIns="0" rIns="0" bIns="0" rtlCol="0" anchor="t">
            <a:spAutoFit/>
          </a:bodyPr>
          <a:lstStyle/>
          <a:p>
            <a:pPr algn="l">
              <a:lnSpc>
                <a:spcPts val="5880"/>
              </a:lnSpc>
            </a:pPr>
            <a:r>
              <a:rPr lang="en-US" sz="4200" spc="176" dirty="0" err="1">
                <a:solidFill>
                  <a:srgbClr val="1A1D3A"/>
                </a:solidFill>
                <a:latin typeface="League Spartan Bold"/>
              </a:rPr>
              <a:t>ICEZONE</a:t>
            </a:r>
            <a:r>
              <a:rPr lang="en-US" sz="4200" spc="176" dirty="0">
                <a:solidFill>
                  <a:srgbClr val="1A1D3A"/>
                </a:solidFill>
                <a:latin typeface="League Spartan Bold"/>
              </a:rPr>
              <a:t> INSTALLATION</a:t>
            </a:r>
          </a:p>
        </p:txBody>
      </p:sp>
      <p:sp>
        <p:nvSpPr>
          <p:cNvPr id="17" name="TextBox 16">
            <a:extLst>
              <a:ext uri="{FF2B5EF4-FFF2-40B4-BE49-F238E27FC236}">
                <a16:creationId xmlns:a16="http://schemas.microsoft.com/office/drawing/2014/main" id="{6EF2E168-E80D-3C01-FE66-238E0ABD07AA}"/>
              </a:ext>
            </a:extLst>
          </p:cNvPr>
          <p:cNvSpPr txBox="1"/>
          <p:nvPr/>
        </p:nvSpPr>
        <p:spPr>
          <a:xfrm>
            <a:off x="1028700" y="1333500"/>
            <a:ext cx="5295900" cy="317009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Mark the location for  the </a:t>
            </a:r>
            <a:r>
              <a:rPr lang="en-US" sz="2000" dirty="0" err="1">
                <a:latin typeface="Arial" panose="020B0604020202020204" pitchFamily="34" charset="0"/>
                <a:cs typeface="Arial" panose="020B0604020202020204" pitchFamily="34" charset="0"/>
              </a:rPr>
              <a:t>Icezone</a:t>
            </a:r>
            <a:r>
              <a:rPr lang="en-US" sz="2000" dirty="0">
                <a:latin typeface="Arial" panose="020B0604020202020204" pitchFamily="34" charset="0"/>
                <a:cs typeface="Arial" panose="020B0604020202020204" pitchFamily="34" charset="0"/>
              </a:rPr>
              <a:t> return  fitting.  This is the fitting where the plasma will return to the </a:t>
            </a:r>
            <a:r>
              <a:rPr lang="en-US" sz="2000" dirty="0" err="1">
                <a:latin typeface="Arial" panose="020B0604020202020204" pitchFamily="34" charset="0"/>
                <a:cs typeface="Arial" panose="020B0604020202020204" pitchFamily="34" charset="0"/>
              </a:rPr>
              <a:t>Icezone</a:t>
            </a:r>
            <a:r>
              <a:rPr lang="en-US" sz="2000" dirty="0">
                <a:latin typeface="Arial" panose="020B0604020202020204" pitchFamily="34" charset="0"/>
                <a:cs typeface="Arial" panose="020B0604020202020204" pitchFamily="34" charset="0"/>
              </a:rPr>
              <a:t>.   </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This is typical located on the top of the ice bin (for multiple unit installations) or in the bottom of the ice machine (for single unit installations). </a:t>
            </a:r>
          </a:p>
        </p:txBody>
      </p:sp>
      <p:pic>
        <p:nvPicPr>
          <p:cNvPr id="11" name="Picture 2">
            <a:extLst>
              <a:ext uri="{FF2B5EF4-FFF2-40B4-BE49-F238E27FC236}">
                <a16:creationId xmlns:a16="http://schemas.microsoft.com/office/drawing/2014/main" id="{A74A736F-F7D8-E3AB-D230-FA631AD9380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744" t="57409" r="14246" b="-3704"/>
          <a:stretch/>
        </p:blipFill>
        <p:spPr bwMode="auto">
          <a:xfrm>
            <a:off x="10274302" y="1219524"/>
            <a:ext cx="6478870" cy="3247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a:extLst>
              <a:ext uri="{FF2B5EF4-FFF2-40B4-BE49-F238E27FC236}">
                <a16:creationId xmlns:a16="http://schemas.microsoft.com/office/drawing/2014/main" id="{5A3D0AE6-F662-8F1F-E334-AFDADAA71A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688" t="36746" r="25954" b="4908"/>
          <a:stretch/>
        </p:blipFill>
        <p:spPr>
          <a:xfrm>
            <a:off x="10287000" y="5172526"/>
            <a:ext cx="6478870" cy="4065194"/>
          </a:xfrm>
          <a:prstGeom prst="rect">
            <a:avLst/>
          </a:prstGeom>
        </p:spPr>
      </p:pic>
      <p:sp>
        <p:nvSpPr>
          <p:cNvPr id="13" name="Oval 12">
            <a:extLst>
              <a:ext uri="{FF2B5EF4-FFF2-40B4-BE49-F238E27FC236}">
                <a16:creationId xmlns:a16="http://schemas.microsoft.com/office/drawing/2014/main" id="{9DE1EF6A-5155-404E-DA73-3849C063904D}"/>
              </a:ext>
            </a:extLst>
          </p:cNvPr>
          <p:cNvSpPr/>
          <p:nvPr/>
        </p:nvSpPr>
        <p:spPr>
          <a:xfrm>
            <a:off x="11890184" y="1506073"/>
            <a:ext cx="1951730" cy="9233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443FE19-0FA5-D6BB-3497-EFE22C289F30}"/>
              </a:ext>
            </a:extLst>
          </p:cNvPr>
          <p:cNvSpPr/>
          <p:nvPr/>
        </p:nvSpPr>
        <p:spPr>
          <a:xfrm>
            <a:off x="10670984" y="7807194"/>
            <a:ext cx="1951730" cy="9233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E9261DC-EB5D-13A4-385C-83E477617E2E}"/>
              </a:ext>
            </a:extLst>
          </p:cNvPr>
          <p:cNvSpPr txBox="1"/>
          <p:nvPr/>
        </p:nvSpPr>
        <p:spPr>
          <a:xfrm>
            <a:off x="8499036" y="1146696"/>
            <a:ext cx="1951731" cy="1631216"/>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Icezone</a:t>
            </a:r>
            <a:r>
              <a:rPr lang="en-US" sz="2000" dirty="0">
                <a:latin typeface="Arial" panose="020B0604020202020204" pitchFamily="34" charset="0"/>
                <a:cs typeface="Arial" panose="020B0604020202020204" pitchFamily="34" charset="0"/>
              </a:rPr>
              <a:t> return fittings for</a:t>
            </a:r>
          </a:p>
          <a:p>
            <a:r>
              <a:rPr lang="en-US" sz="2000" dirty="0">
                <a:latin typeface="Arial" panose="020B0604020202020204" pitchFamily="34" charset="0"/>
                <a:cs typeface="Arial" panose="020B0604020202020204" pitchFamily="34" charset="0"/>
              </a:rPr>
              <a:t>multiple ice machines / </a:t>
            </a:r>
            <a:r>
              <a:rPr lang="en-US" sz="2000" dirty="0" err="1">
                <a:latin typeface="Arial" panose="020B0604020202020204" pitchFamily="34" charset="0"/>
                <a:cs typeface="Arial" panose="020B0604020202020204" pitchFamily="34" charset="0"/>
              </a:rPr>
              <a:t>Icezones</a:t>
            </a:r>
            <a:r>
              <a:rPr lang="en-US" sz="2000" dirty="0">
                <a:latin typeface="Arial" panose="020B0604020202020204" pitchFamily="34" charset="0"/>
                <a:cs typeface="Arial" panose="020B0604020202020204" pitchFamily="34" charset="0"/>
              </a:rPr>
              <a:t>.</a:t>
            </a:r>
          </a:p>
        </p:txBody>
      </p:sp>
      <p:sp>
        <p:nvSpPr>
          <p:cNvPr id="19" name="TextBox 18">
            <a:extLst>
              <a:ext uri="{FF2B5EF4-FFF2-40B4-BE49-F238E27FC236}">
                <a16:creationId xmlns:a16="http://schemas.microsoft.com/office/drawing/2014/main" id="{77D42890-1518-4842-50C5-0200C16C332A}"/>
              </a:ext>
            </a:extLst>
          </p:cNvPr>
          <p:cNvSpPr txBox="1"/>
          <p:nvPr/>
        </p:nvSpPr>
        <p:spPr>
          <a:xfrm>
            <a:off x="8232583" y="5134426"/>
            <a:ext cx="1951731" cy="1323439"/>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Icezone</a:t>
            </a:r>
            <a:r>
              <a:rPr lang="en-US" sz="2000" dirty="0">
                <a:latin typeface="Arial" panose="020B0604020202020204" pitchFamily="34" charset="0"/>
                <a:cs typeface="Arial" panose="020B0604020202020204" pitchFamily="34" charset="0"/>
              </a:rPr>
              <a:t> return fitting for single ice machine / </a:t>
            </a:r>
            <a:r>
              <a:rPr lang="en-US" sz="2000" dirty="0" err="1">
                <a:latin typeface="Arial" panose="020B0604020202020204" pitchFamily="34" charset="0"/>
                <a:cs typeface="Arial" panose="020B0604020202020204" pitchFamily="34" charset="0"/>
              </a:rPr>
              <a:t>Icezone</a:t>
            </a:r>
            <a:r>
              <a:rPr lang="en-US"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23118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823" y="9348788"/>
            <a:ext cx="18073829" cy="895163"/>
            <a:chOff x="0" y="0"/>
            <a:chExt cx="24098439" cy="1193551"/>
          </a:xfrm>
        </p:grpSpPr>
        <p:grpSp>
          <p:nvGrpSpPr>
            <p:cNvPr id="3" name="Group 3"/>
            <p:cNvGrpSpPr/>
            <p:nvPr/>
          </p:nvGrpSpPr>
          <p:grpSpPr>
            <a:xfrm>
              <a:off x="0" y="263925"/>
              <a:ext cx="21688805" cy="665700"/>
              <a:chOff x="0" y="0"/>
              <a:chExt cx="14615536" cy="448598"/>
            </a:xfrm>
          </p:grpSpPr>
          <p:sp>
            <p:nvSpPr>
              <p:cNvPr id="4" name="Freeform 4"/>
              <p:cNvSpPr/>
              <p:nvPr/>
            </p:nvSpPr>
            <p:spPr>
              <a:xfrm>
                <a:off x="0" y="0"/>
                <a:ext cx="14615536" cy="448598"/>
              </a:xfrm>
              <a:custGeom>
                <a:avLst/>
                <a:gdLst/>
                <a:ahLst/>
                <a:cxnLst/>
                <a:rect l="l" t="t" r="r" b="b"/>
                <a:pathLst>
                  <a:path w="14615536" h="448598">
                    <a:moveTo>
                      <a:pt x="0" y="0"/>
                    </a:moveTo>
                    <a:lnTo>
                      <a:pt x="14615536" y="0"/>
                    </a:lnTo>
                    <a:lnTo>
                      <a:pt x="14615536" y="448598"/>
                    </a:lnTo>
                    <a:lnTo>
                      <a:pt x="0" y="448598"/>
                    </a:lnTo>
                    <a:close/>
                  </a:path>
                </a:pathLst>
              </a:custGeom>
              <a:solidFill>
                <a:srgbClr val="2DAFE6"/>
              </a:solidFill>
            </p:spPr>
            <p:txBody>
              <a:bodyPr/>
              <a:lstStyle/>
              <a:p>
                <a:endParaRPr lang="en-GB" dirty="0">
                  <a:latin typeface="Arial" panose="020B0604020202020204" pitchFamily="34" charset="0"/>
                </a:endParaRPr>
              </a:p>
            </p:txBody>
          </p:sp>
          <p:sp>
            <p:nvSpPr>
              <p:cNvPr id="5" name="TextBox 5"/>
              <p:cNvSpPr txBox="1"/>
              <p:nvPr/>
            </p:nvSpPr>
            <p:spPr>
              <a:xfrm>
                <a:off x="0" y="-76200"/>
                <a:ext cx="14615536" cy="524798"/>
              </a:xfrm>
              <a:prstGeom prst="rect">
                <a:avLst/>
              </a:prstGeom>
            </p:spPr>
            <p:txBody>
              <a:bodyPr lIns="3503" tIns="3503" rIns="3503" bIns="3503" rtlCol="0" anchor="ctr"/>
              <a:lstStyle/>
              <a:p>
                <a:pPr marL="0" lvl="0" indent="0" algn="l">
                  <a:lnSpc>
                    <a:spcPts val="5759"/>
                  </a:lnSpc>
                  <a:spcBef>
                    <a:spcPct val="0"/>
                  </a:spcBef>
                </a:pPr>
                <a:endParaRPr dirty="0">
                  <a:latin typeface="Arial" panose="020B0604020202020204" pitchFamily="34" charset="0"/>
                </a:endParaRPr>
              </a:p>
            </p:txBody>
          </p:sp>
        </p:grpSp>
        <p:sp>
          <p:nvSpPr>
            <p:cNvPr id="6" name="Freeform 6"/>
            <p:cNvSpPr/>
            <p:nvPr/>
          </p:nvSpPr>
          <p:spPr>
            <a:xfrm>
              <a:off x="21334124" y="0"/>
              <a:ext cx="2764315" cy="1193551"/>
            </a:xfrm>
            <a:custGeom>
              <a:avLst/>
              <a:gdLst/>
              <a:ahLst/>
              <a:cxnLst/>
              <a:rect l="l" t="t" r="r" b="b"/>
              <a:pathLst>
                <a:path w="2764315" h="1193551">
                  <a:moveTo>
                    <a:pt x="0" y="0"/>
                  </a:moveTo>
                  <a:lnTo>
                    <a:pt x="2764315" y="0"/>
                  </a:lnTo>
                  <a:lnTo>
                    <a:pt x="2764315" y="1193551"/>
                  </a:lnTo>
                  <a:lnTo>
                    <a:pt x="0" y="1193551"/>
                  </a:lnTo>
                  <a:lnTo>
                    <a:pt x="0" y="0"/>
                  </a:lnTo>
                  <a:close/>
                </a:path>
              </a:pathLst>
            </a:custGeom>
            <a:blipFill>
              <a:blip r:embed="rId2"/>
              <a:stretch>
                <a:fillRect/>
              </a:stretch>
            </a:blipFill>
          </p:spPr>
          <p:txBody>
            <a:bodyPr/>
            <a:lstStyle/>
            <a:p>
              <a:endParaRPr lang="en-GB" dirty="0">
                <a:latin typeface="Arial" panose="020B0604020202020204" pitchFamily="34" charset="0"/>
              </a:endParaRPr>
            </a:p>
          </p:txBody>
        </p:sp>
      </p:grpSp>
      <p:sp>
        <p:nvSpPr>
          <p:cNvPr id="9" name="TextBox 8">
            <a:extLst>
              <a:ext uri="{FF2B5EF4-FFF2-40B4-BE49-F238E27FC236}">
                <a16:creationId xmlns:a16="http://schemas.microsoft.com/office/drawing/2014/main" id="{E0A0E78E-D34E-A6D0-6143-112360796D91}"/>
              </a:ext>
            </a:extLst>
          </p:cNvPr>
          <p:cNvSpPr txBox="1"/>
          <p:nvPr/>
        </p:nvSpPr>
        <p:spPr>
          <a:xfrm>
            <a:off x="1028701" y="1616214"/>
            <a:ext cx="5219700"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Drill the hole(s) as marked.  The final hole diameter should be 1.0” for each fitting.</a:t>
            </a:r>
          </a:p>
        </p:txBody>
      </p:sp>
      <p:sp>
        <p:nvSpPr>
          <p:cNvPr id="10" name="TextBox 9">
            <a:extLst>
              <a:ext uri="{FF2B5EF4-FFF2-40B4-BE49-F238E27FC236}">
                <a16:creationId xmlns:a16="http://schemas.microsoft.com/office/drawing/2014/main" id="{5BA9D9B4-9ABD-F245-6763-AB580CED4F90}"/>
              </a:ext>
            </a:extLst>
          </p:cNvPr>
          <p:cNvSpPr txBox="1"/>
          <p:nvPr/>
        </p:nvSpPr>
        <p:spPr>
          <a:xfrm>
            <a:off x="9982200" y="1616214"/>
            <a:ext cx="5934570" cy="224676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Clean the burrs from the hole edges and prepare to install the fittings.</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This picture shows the de-burred hole with fitting inserted.  (the fitting installation will be shown in the coming steps).</a:t>
            </a:r>
          </a:p>
        </p:txBody>
      </p:sp>
      <p:pic>
        <p:nvPicPr>
          <p:cNvPr id="7" name="Picture 2">
            <a:extLst>
              <a:ext uri="{FF2B5EF4-FFF2-40B4-BE49-F238E27FC236}">
                <a16:creationId xmlns:a16="http://schemas.microsoft.com/office/drawing/2014/main" id="{BB220042-CD59-F67D-4309-BD4DE44E952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663" b="30754"/>
          <a:stretch/>
        </p:blipFill>
        <p:spPr bwMode="auto">
          <a:xfrm>
            <a:off x="1028700" y="2762222"/>
            <a:ext cx="4914900" cy="5288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5BA10904-1E2E-DE38-361F-B72557FEDA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896" t="24436" r="7710" b="22123"/>
          <a:stretch/>
        </p:blipFill>
        <p:spPr>
          <a:xfrm>
            <a:off x="4923015" y="7351260"/>
            <a:ext cx="2650771" cy="1624666"/>
          </a:xfrm>
          <a:prstGeom prst="rect">
            <a:avLst/>
          </a:prstGeom>
        </p:spPr>
      </p:pic>
      <p:sp>
        <p:nvSpPr>
          <p:cNvPr id="13" name="TextBox 16">
            <a:extLst>
              <a:ext uri="{FF2B5EF4-FFF2-40B4-BE49-F238E27FC236}">
                <a16:creationId xmlns:a16="http://schemas.microsoft.com/office/drawing/2014/main" id="{70296316-8AD3-28DF-F2C5-82F9665FE4FC}"/>
              </a:ext>
            </a:extLst>
          </p:cNvPr>
          <p:cNvSpPr txBox="1"/>
          <p:nvPr/>
        </p:nvSpPr>
        <p:spPr>
          <a:xfrm>
            <a:off x="1028700" y="307657"/>
            <a:ext cx="8420100" cy="1138773"/>
          </a:xfrm>
          <a:prstGeom prst="rect">
            <a:avLst/>
          </a:prstGeom>
        </p:spPr>
        <p:txBody>
          <a:bodyPr wrap="square" lIns="0" tIns="0" rIns="0" bIns="0" rtlCol="0" anchor="t">
            <a:spAutoFit/>
          </a:bodyPr>
          <a:lstStyle/>
          <a:p>
            <a:pPr algn="l"/>
            <a:r>
              <a:rPr lang="en-US" sz="4200" spc="176" dirty="0">
                <a:solidFill>
                  <a:srgbClr val="1A1D3A"/>
                </a:solidFill>
                <a:latin typeface="League Spartan Bold"/>
              </a:rPr>
              <a:t>INSTALLING </a:t>
            </a:r>
            <a:r>
              <a:rPr lang="en-US" sz="4200" spc="176" dirty="0" err="1">
                <a:solidFill>
                  <a:srgbClr val="1A1D3A"/>
                </a:solidFill>
                <a:latin typeface="League Spartan Bold"/>
              </a:rPr>
              <a:t>ICEZONE</a:t>
            </a:r>
            <a:endParaRPr lang="en-US" sz="4200" spc="176" dirty="0">
              <a:solidFill>
                <a:srgbClr val="1A1D3A"/>
              </a:solidFill>
              <a:latin typeface="League Spartan Bold"/>
            </a:endParaRPr>
          </a:p>
          <a:p>
            <a:pPr algn="l"/>
            <a:r>
              <a:rPr lang="en-US" sz="3200" spc="176" dirty="0">
                <a:solidFill>
                  <a:srgbClr val="FF0000"/>
                </a:solidFill>
                <a:latin typeface="League Spartan Bold"/>
              </a:rPr>
              <a:t>FOR SINGLE MACHINE INSTALLATIONS</a:t>
            </a:r>
          </a:p>
        </p:txBody>
      </p:sp>
      <p:pic>
        <p:nvPicPr>
          <p:cNvPr id="14" name="Picture 2">
            <a:extLst>
              <a:ext uri="{FF2B5EF4-FFF2-40B4-BE49-F238E27FC236}">
                <a16:creationId xmlns:a16="http://schemas.microsoft.com/office/drawing/2014/main" id="{46F7C232-FB16-AB4B-A85C-B6EB5717C1F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982200" y="4076700"/>
            <a:ext cx="5134348" cy="376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a:extLst>
              <a:ext uri="{FF2B5EF4-FFF2-40B4-BE49-F238E27FC236}">
                <a16:creationId xmlns:a16="http://schemas.microsoft.com/office/drawing/2014/main" id="{7EF7597F-1B6B-D5A6-91B6-2D9B37F0A14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1042"/>
          <a:stretch/>
        </p:blipFill>
        <p:spPr>
          <a:xfrm>
            <a:off x="9982200" y="6362700"/>
            <a:ext cx="5134348" cy="3040484"/>
          </a:xfrm>
          <a:prstGeom prst="rect">
            <a:avLst/>
          </a:prstGeom>
        </p:spPr>
      </p:pic>
    </p:spTree>
    <p:extLst>
      <p:ext uri="{BB962C8B-B14F-4D97-AF65-F5344CB8AC3E}">
        <p14:creationId xmlns:p14="http://schemas.microsoft.com/office/powerpoint/2010/main" val="7363472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1277</Words>
  <Application>Microsoft Office PowerPoint</Application>
  <PresentationFormat>Custom</PresentationFormat>
  <Paragraphs>151</Paragraphs>
  <Slides>21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League Spartan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Biozone Scientific Encyclopedia UK</dc:title>
  <dc:creator>Niamh Parry</dc:creator>
  <cp:lastModifiedBy>Niamh Parry</cp:lastModifiedBy>
  <cp:revision>18</cp:revision>
  <dcterms:created xsi:type="dcterms:W3CDTF">2006-08-16T00:00:00Z</dcterms:created>
  <dcterms:modified xsi:type="dcterms:W3CDTF">2024-08-23T15:06:57Z</dcterms:modified>
  <dc:identifier>DAF76ts4vUs</dc:identifier>
</cp:coreProperties>
</file>