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377" r:id="rId3"/>
    <p:sldId id="395" r:id="rId4"/>
    <p:sldId id="381" r:id="rId5"/>
  </p:sldIdLst>
  <p:sldSz cx="18288000" cy="10287000"/>
  <p:notesSz cx="6858000" cy="9144000"/>
  <p:embeddedFontLst>
    <p:embeddedFont>
      <p:font typeface="League Spartan Bold" pitchFamily="2" charset="0"/>
      <p:bold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33" autoAdjust="0"/>
    <p:restoredTop sz="94622" autoAdjust="0"/>
  </p:normalViewPr>
  <p:slideViewPr>
    <p:cSldViewPr>
      <p:cViewPr>
        <p:scale>
          <a:sx n="50" d="100"/>
          <a:sy n="50" d="100"/>
        </p:scale>
        <p:origin x="821"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D8BD707-D9CF-40AE-B4C6-C98DA3205C09}" type="datetimeFigureOut">
              <a:rPr lang="en-US" smtClean="0"/>
              <a:pPr/>
              <a:t>8/23/2024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Grp="1" noUngrp="1" noRot="1" noMove="1" noResize="1"/>
          </p:cNvGrpSpPr>
          <p:nvPr/>
        </p:nvGrpSpPr>
        <p:grpSpPr>
          <a:xfrm>
            <a:off x="0" y="3924300"/>
            <a:ext cx="19690883" cy="7192768"/>
            <a:chOff x="0" y="-47625"/>
            <a:chExt cx="5509197" cy="2091628"/>
          </a:xfrm>
        </p:grpSpPr>
        <p:sp>
          <p:nvSpPr>
            <p:cNvPr id="4" name="Freeform 4"/>
            <p:cNvSpPr>
              <a:spLocks noGrp="1" noRot="1" noMove="1" noResize="1" noEditPoints="1" noAdjustHandles="1" noChangeArrowheads="1" noChangeShapeType="1"/>
            </p:cNvSpPr>
            <p:nvPr/>
          </p:nvSpPr>
          <p:spPr>
            <a:xfrm>
              <a:off x="0" y="189749"/>
              <a:ext cx="5139713" cy="1854254"/>
            </a:xfrm>
            <a:custGeom>
              <a:avLst/>
              <a:gdLst/>
              <a:ahLst/>
              <a:cxnLst/>
              <a:rect l="l" t="t" r="r" b="b"/>
              <a:pathLst>
                <a:path w="5509197" h="2044003">
                  <a:moveTo>
                    <a:pt x="0" y="0"/>
                  </a:moveTo>
                  <a:lnTo>
                    <a:pt x="5509197" y="0"/>
                  </a:lnTo>
                  <a:lnTo>
                    <a:pt x="5509197" y="2044003"/>
                  </a:lnTo>
                  <a:lnTo>
                    <a:pt x="0" y="2044003"/>
                  </a:lnTo>
                  <a:close/>
                </a:path>
              </a:pathLst>
            </a:custGeom>
            <a:gradFill rotWithShape="1">
              <a:gsLst>
                <a:gs pos="0">
                  <a:srgbClr val="FFFFFF">
                    <a:alpha val="100000"/>
                  </a:srgbClr>
                </a:gs>
                <a:gs pos="100000">
                  <a:srgbClr val="2DAFE6">
                    <a:alpha val="100000"/>
                  </a:srgbClr>
                </a:gs>
              </a:gsLst>
              <a:lin ang="5400000"/>
            </a:gradFill>
          </p:spPr>
          <p:txBody>
            <a:bodyPr/>
            <a:lstStyle/>
            <a:p>
              <a:endParaRPr lang="en-GB" dirty="0"/>
            </a:p>
          </p:txBody>
        </p:sp>
        <p:sp>
          <p:nvSpPr>
            <p:cNvPr id="5" name="TextBox 5"/>
            <p:cNvSpPr txBox="1">
              <a:spLocks noGrp="1" noRot="1" noMove="1" noResize="1" noEditPoints="1" noAdjustHandles="1" noChangeArrowheads="1" noChangeShapeType="1"/>
            </p:cNvSpPr>
            <p:nvPr/>
          </p:nvSpPr>
          <p:spPr>
            <a:xfrm>
              <a:off x="0" y="-47625"/>
              <a:ext cx="5509197" cy="2091628"/>
            </a:xfrm>
            <a:prstGeom prst="rect">
              <a:avLst/>
            </a:prstGeom>
          </p:spPr>
          <p:txBody>
            <a:bodyPr lIns="50800" tIns="50800" rIns="50800" bIns="50800" rtlCol="0" anchor="ctr"/>
            <a:lstStyle/>
            <a:p>
              <a:pPr algn="ctr">
                <a:lnSpc>
                  <a:spcPts val="2399"/>
                </a:lnSpc>
              </a:pPr>
              <a:endParaRPr/>
            </a:p>
          </p:txBody>
        </p:sp>
      </p:grpSp>
      <p:sp>
        <p:nvSpPr>
          <p:cNvPr id="7" name="Freeform 7"/>
          <p:cNvSpPr/>
          <p:nvPr/>
        </p:nvSpPr>
        <p:spPr>
          <a:xfrm>
            <a:off x="-544616" y="4436267"/>
            <a:ext cx="18539511" cy="7293179"/>
          </a:xfrm>
          <a:custGeom>
            <a:avLst/>
            <a:gdLst/>
            <a:ahLst/>
            <a:cxnLst/>
            <a:rect l="l" t="t" r="r" b="b"/>
            <a:pathLst>
              <a:path w="18539511" h="7293179">
                <a:moveTo>
                  <a:pt x="0" y="0"/>
                </a:moveTo>
                <a:lnTo>
                  <a:pt x="18539511" y="0"/>
                </a:lnTo>
                <a:lnTo>
                  <a:pt x="18539511" y="7293179"/>
                </a:lnTo>
                <a:lnTo>
                  <a:pt x="0" y="7293179"/>
                </a:lnTo>
                <a:lnTo>
                  <a:pt x="0" y="0"/>
                </a:lnTo>
                <a:close/>
              </a:path>
            </a:pathLst>
          </a:custGeom>
          <a:blipFill>
            <a:blip r:embed="rId2">
              <a:alphaModFix amt="70000"/>
              <a:extLst>
                <a:ext uri="{96DAC541-7B7A-43D3-8B79-37D633B846F1}">
                  <asvg:svgBlip xmlns:asvg="http://schemas.microsoft.com/office/drawing/2016/SVG/main" r:embed="rId3"/>
                </a:ext>
              </a:extLst>
            </a:blip>
            <a:stretch>
              <a:fillRect b="-109717"/>
            </a:stretch>
          </a:blipFill>
        </p:spPr>
        <p:txBody>
          <a:bodyPr/>
          <a:lstStyle/>
          <a:p>
            <a:endParaRPr lang="en-GB"/>
          </a:p>
        </p:txBody>
      </p:sp>
      <p:sp>
        <p:nvSpPr>
          <p:cNvPr id="2" name="Freeform 2"/>
          <p:cNvSpPr/>
          <p:nvPr/>
        </p:nvSpPr>
        <p:spPr>
          <a:xfrm>
            <a:off x="4292600" y="114300"/>
            <a:ext cx="10486879" cy="4527928"/>
          </a:xfrm>
          <a:custGeom>
            <a:avLst/>
            <a:gdLst/>
            <a:ahLst/>
            <a:cxnLst/>
            <a:rect l="l" t="t" r="r" b="b"/>
            <a:pathLst>
              <a:path w="7105358" h="3067886">
                <a:moveTo>
                  <a:pt x="0" y="0"/>
                </a:moveTo>
                <a:lnTo>
                  <a:pt x="7105358" y="0"/>
                </a:lnTo>
                <a:lnTo>
                  <a:pt x="7105358" y="3067887"/>
                </a:lnTo>
                <a:lnTo>
                  <a:pt x="0" y="3067887"/>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DE0543CD-887C-C926-5B21-DD8FFD66A4E9}"/>
              </a:ext>
            </a:extLst>
          </p:cNvPr>
          <p:cNvSpPr txBox="1"/>
          <p:nvPr/>
        </p:nvSpPr>
        <p:spPr>
          <a:xfrm>
            <a:off x="3824395" y="4607724"/>
            <a:ext cx="12042092" cy="2123658"/>
          </a:xfrm>
          <a:prstGeom prst="rect">
            <a:avLst/>
          </a:prstGeom>
          <a:noFill/>
        </p:spPr>
        <p:txBody>
          <a:bodyPr wrap="square" rtlCol="0">
            <a:spAutoFit/>
          </a:bodyPr>
          <a:lstStyle/>
          <a:p>
            <a:pPr algn="ctr"/>
            <a:r>
              <a:rPr lang="en-US" sz="4400" dirty="0" err="1">
                <a:solidFill>
                  <a:srgbClr val="002060"/>
                </a:solidFill>
                <a:latin typeface="League Spartan Bold" pitchFamily="2" charset="0"/>
              </a:rPr>
              <a:t>Icezone</a:t>
            </a:r>
            <a:r>
              <a:rPr lang="en-US" sz="4400" dirty="0">
                <a:solidFill>
                  <a:srgbClr val="002060"/>
                </a:solidFill>
                <a:latin typeface="League Spartan Bold" pitchFamily="2" charset="0"/>
              </a:rPr>
              <a:t> Installation Instructions for Hoshizaki IM 500 GRID Ice Machines</a:t>
            </a:r>
          </a:p>
          <a:p>
            <a:pPr algn="ctr"/>
            <a:endParaRPr lang="en-US" sz="4400" dirty="0">
              <a:solidFill>
                <a:srgbClr val="002060"/>
              </a:solidFill>
              <a:latin typeface="League Spartan Bold" pitchFamily="2" charset="0"/>
            </a:endParaRPr>
          </a:p>
        </p:txBody>
      </p:sp>
      <p:sp>
        <p:nvSpPr>
          <p:cNvPr id="9" name="TextBox 8">
            <a:extLst>
              <a:ext uri="{FF2B5EF4-FFF2-40B4-BE49-F238E27FC236}">
                <a16:creationId xmlns:a16="http://schemas.microsoft.com/office/drawing/2014/main" id="{FBE1A5DE-4917-EB77-67C4-E57F694C92BD}"/>
              </a:ext>
            </a:extLst>
          </p:cNvPr>
          <p:cNvSpPr txBox="1"/>
          <p:nvPr/>
        </p:nvSpPr>
        <p:spPr>
          <a:xfrm>
            <a:off x="6478244" y="6152637"/>
            <a:ext cx="6734394"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Please review the entire instructions prior to installation.</a:t>
            </a:r>
          </a:p>
        </p:txBody>
      </p:sp>
      <p:sp>
        <p:nvSpPr>
          <p:cNvPr id="10" name="TextBox 9">
            <a:extLst>
              <a:ext uri="{FF2B5EF4-FFF2-40B4-BE49-F238E27FC236}">
                <a16:creationId xmlns:a16="http://schemas.microsoft.com/office/drawing/2014/main" id="{7317CBB0-FC4A-BED7-3AC6-FA6EBA840C4E}"/>
              </a:ext>
            </a:extLst>
          </p:cNvPr>
          <p:cNvSpPr txBox="1"/>
          <p:nvPr/>
        </p:nvSpPr>
        <p:spPr>
          <a:xfrm>
            <a:off x="4916214" y="10474045"/>
            <a:ext cx="8455572" cy="307777"/>
          </a:xfrm>
          <a:prstGeom prst="rect">
            <a:avLst/>
          </a:prstGeom>
          <a:solidFill>
            <a:srgbClr val="FFFF00"/>
          </a:solidFill>
          <a:ln>
            <a:noFill/>
          </a:ln>
        </p:spPr>
        <p:txBody>
          <a:bodyPr wrap="square" rtlCol="0">
            <a:spAutoFit/>
          </a:bodyPr>
          <a:lstStyle/>
          <a:p>
            <a:r>
              <a:rPr lang="en-US" sz="1400" dirty="0"/>
              <a:t>Caution: Installation should be done by a qualified technician using appropriate safety equipment and procedures.</a:t>
            </a:r>
          </a:p>
        </p:txBody>
      </p:sp>
      <p:pic>
        <p:nvPicPr>
          <p:cNvPr id="1028" name="Picture 4" descr="Hoshizaki IM-65NE-HC Ice Maker">
            <a:extLst>
              <a:ext uri="{FF2B5EF4-FFF2-40B4-BE49-F238E27FC236}">
                <a16:creationId xmlns:a16="http://schemas.microsoft.com/office/drawing/2014/main" id="{BB48582B-0BD1-19C3-5AA8-6E695D97A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142" y="658372"/>
            <a:ext cx="3625733" cy="3625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4648200" cy="721995"/>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INFORMATION</a:t>
            </a:r>
          </a:p>
        </p:txBody>
      </p:sp>
      <p:sp>
        <p:nvSpPr>
          <p:cNvPr id="8" name="TextBox 7">
            <a:extLst>
              <a:ext uri="{FF2B5EF4-FFF2-40B4-BE49-F238E27FC236}">
                <a16:creationId xmlns:a16="http://schemas.microsoft.com/office/drawing/2014/main" id="{562FD9AF-E34A-D7A4-A0DE-D24959E6D069}"/>
              </a:ext>
            </a:extLst>
          </p:cNvPr>
          <p:cNvSpPr txBox="1"/>
          <p:nvPr/>
        </p:nvSpPr>
        <p:spPr>
          <a:xfrm>
            <a:off x="998220" y="1312460"/>
            <a:ext cx="4648200"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Follow the manufacturers guidelines for cleaning the ice and water dispenser thoroughly.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Before Installing </a:t>
            </a:r>
            <a:r>
              <a:rPr lang="en-US" sz="2000" dirty="0" err="1">
                <a:latin typeface="Arial" panose="020B0604020202020204" pitchFamily="34" charset="0"/>
                <a:cs typeface="Arial" panose="020B0604020202020204" pitchFamily="34" charset="0"/>
              </a:rPr>
              <a:t>Icezone</a:t>
            </a:r>
            <a:r>
              <a:rPr lang="en-US" sz="2000" dirty="0">
                <a:latin typeface="Arial" panose="020B0604020202020204" pitchFamily="34" charset="0"/>
                <a:cs typeface="Arial" panose="020B0604020202020204" pitchFamily="34" charset="0"/>
              </a:rPr>
              <a:t>, clean and sanitize the interior of the ice and water dispenser thoroughly according to the manufacturer’s guidelines.  All surfaces should be free of slime and scale before starting the installation.</a:t>
            </a:r>
          </a:p>
        </p:txBody>
      </p:sp>
      <p:sp>
        <p:nvSpPr>
          <p:cNvPr id="10" name="TextBox 9">
            <a:extLst>
              <a:ext uri="{FF2B5EF4-FFF2-40B4-BE49-F238E27FC236}">
                <a16:creationId xmlns:a16="http://schemas.microsoft.com/office/drawing/2014/main" id="{6EC780E9-396C-E813-E239-9607C51C9BC7}"/>
              </a:ext>
            </a:extLst>
          </p:cNvPr>
          <p:cNvSpPr txBox="1"/>
          <p:nvPr/>
        </p:nvSpPr>
        <p:spPr>
          <a:xfrm>
            <a:off x="9144000" y="1116699"/>
            <a:ext cx="5467350" cy="64986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Hand Drill</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Phillips Bit Driver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 Step Drill Bit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¼” Nut Driver</a:t>
            </a:r>
          </a:p>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25mm</a:t>
            </a:r>
            <a:r>
              <a:rPr lang="en-US" sz="2000" dirty="0">
                <a:latin typeface="Arial" panose="020B0604020202020204" pitchFamily="34" charset="0"/>
                <a:cs typeface="Arial" panose="020B0604020202020204" pitchFamily="34" charset="0"/>
              </a:rPr>
              <a:t> Hole Saw</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Phillips Screwdriver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8-12 ft. Ladder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Safety Goggles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Hose Cutter or Utility Knife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 ¼” Crescent Wrench</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Pliers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Velcro 2 (1” X 8”) strips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Marker to mark hole locations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File or de-burring tool to de-burr holes</a:t>
            </a:r>
          </a:p>
        </p:txBody>
      </p:sp>
      <p:sp>
        <p:nvSpPr>
          <p:cNvPr id="12" name="TextBox 16">
            <a:extLst>
              <a:ext uri="{FF2B5EF4-FFF2-40B4-BE49-F238E27FC236}">
                <a16:creationId xmlns:a16="http://schemas.microsoft.com/office/drawing/2014/main" id="{153C4A7A-BCEE-5EDB-AC9A-F1F04950C66A}"/>
              </a:ext>
            </a:extLst>
          </p:cNvPr>
          <p:cNvSpPr txBox="1"/>
          <p:nvPr/>
        </p:nvSpPr>
        <p:spPr>
          <a:xfrm>
            <a:off x="9144000" y="309898"/>
            <a:ext cx="677277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RECOMMENDED TOOLS</a:t>
            </a:r>
          </a:p>
        </p:txBody>
      </p:sp>
      <p:pic>
        <p:nvPicPr>
          <p:cNvPr id="11" name="Picture 4" descr="Hoshizaki IM-65NE-HC Ice Maker">
            <a:extLst>
              <a:ext uri="{FF2B5EF4-FFF2-40B4-BE49-F238E27FC236}">
                <a16:creationId xmlns:a16="http://schemas.microsoft.com/office/drawing/2014/main" id="{50CBFD2F-A6A0-4A0F-5FDF-0F86F1F22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 y="5348807"/>
            <a:ext cx="3625733" cy="36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err="1">
                <a:solidFill>
                  <a:srgbClr val="1A1D3A"/>
                </a:solidFill>
                <a:latin typeface="League Spartan Bold"/>
              </a:rPr>
              <a:t>ICEZONE</a:t>
            </a:r>
            <a:r>
              <a:rPr lang="en-US" sz="4200" spc="176" dirty="0">
                <a:solidFill>
                  <a:srgbClr val="1A1D3A"/>
                </a:solidFill>
                <a:latin typeface="League Spartan Bold"/>
              </a:rPr>
              <a:t> INSTALLATION</a:t>
            </a:r>
          </a:p>
        </p:txBody>
      </p:sp>
      <p:pic>
        <p:nvPicPr>
          <p:cNvPr id="19" name="Picture 18">
            <a:extLst>
              <a:ext uri="{FF2B5EF4-FFF2-40B4-BE49-F238E27FC236}">
                <a16:creationId xmlns:a16="http://schemas.microsoft.com/office/drawing/2014/main" id="{7A5DD9C6-4CB1-31C3-CD5B-79DF26696065}"/>
              </a:ext>
            </a:extLst>
          </p:cNvPr>
          <p:cNvPicPr>
            <a:picLocks noChangeAspect="1"/>
          </p:cNvPicPr>
          <p:nvPr/>
        </p:nvPicPr>
        <p:blipFill>
          <a:blip r:embed="rId3"/>
          <a:stretch>
            <a:fillRect/>
          </a:stretch>
        </p:blipFill>
        <p:spPr>
          <a:xfrm>
            <a:off x="1028700" y="1333500"/>
            <a:ext cx="7124700" cy="7808250"/>
          </a:xfrm>
          <a:prstGeom prst="rect">
            <a:avLst/>
          </a:prstGeom>
        </p:spPr>
      </p:pic>
      <p:sp>
        <p:nvSpPr>
          <p:cNvPr id="21" name="TextBox 20">
            <a:extLst>
              <a:ext uri="{FF2B5EF4-FFF2-40B4-BE49-F238E27FC236}">
                <a16:creationId xmlns:a16="http://schemas.microsoft.com/office/drawing/2014/main" id="{03DA1C2D-3E0E-0625-E33E-5D3E3551D1B2}"/>
              </a:ext>
            </a:extLst>
          </p:cNvPr>
          <p:cNvSpPr txBox="1"/>
          <p:nvPr/>
        </p:nvSpPr>
        <p:spPr>
          <a:xfrm>
            <a:off x="8534400" y="1349824"/>
            <a:ext cx="8724900" cy="7848302"/>
          </a:xfrm>
          <a:prstGeom prst="rect">
            <a:avLst/>
          </a:prstGeom>
          <a:noFill/>
        </p:spPr>
        <p:txBody>
          <a:bodyPr wrap="square">
            <a:spAutoFit/>
          </a:bodyPr>
          <a:lstStyle/>
          <a:p>
            <a:pPr marL="342900" indent="-342900">
              <a:buFont typeface="+mj-lt"/>
              <a:buAutoNum type="arabicPeriod"/>
            </a:pPr>
            <a:r>
              <a:rPr lang="en-US" sz="1800" dirty="0">
                <a:latin typeface="Arial" panose="020B0604020202020204" pitchFamily="34" charset="0"/>
                <a:cs typeface="Arial" panose="020B0604020202020204" pitchFamily="34" charset="0"/>
              </a:rPr>
              <a:t>Turn the ice machine power switch to the “off” position until the installation is completed.</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Mark the location for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 </a:t>
            </a:r>
            <a:r>
              <a:rPr lang="en-US" sz="1800" b="1" u="sng" dirty="0">
                <a:latin typeface="Arial" panose="020B0604020202020204" pitchFamily="34" charset="0"/>
                <a:cs typeface="Arial" panose="020B0604020202020204" pitchFamily="34" charset="0"/>
              </a:rPr>
              <a:t>Supply</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Return </a:t>
            </a:r>
            <a:r>
              <a:rPr lang="en-US" sz="1800" dirty="0">
                <a:latin typeface="Arial" panose="020B0604020202020204" pitchFamily="34" charset="0"/>
                <a:cs typeface="Arial" panose="020B0604020202020204" pitchFamily="34" charset="0"/>
              </a:rPr>
              <a:t>fittings. The first step is to locate the hole on the stainless steel left side panel.</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Transfer the location for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 </a:t>
            </a:r>
            <a:r>
              <a:rPr lang="en-US" sz="1800" b="1" u="sng" dirty="0">
                <a:latin typeface="Arial" panose="020B0604020202020204" pitchFamily="34" charset="0"/>
                <a:cs typeface="Arial" panose="020B0604020202020204" pitchFamily="34" charset="0"/>
              </a:rPr>
              <a:t>Supply</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Return </a:t>
            </a:r>
            <a:r>
              <a:rPr lang="en-US" sz="1800" dirty="0">
                <a:latin typeface="Arial" panose="020B0604020202020204" pitchFamily="34" charset="0"/>
                <a:cs typeface="Arial" panose="020B0604020202020204" pitchFamily="34" charset="0"/>
              </a:rPr>
              <a:t>fittings to the insulated top cover.</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Install the </a:t>
            </a:r>
            <a:r>
              <a:rPr lang="en-US" sz="1800" b="1" u="sng" dirty="0">
                <a:latin typeface="Arial" panose="020B0604020202020204" pitchFamily="34" charset="0"/>
                <a:cs typeface="Arial" panose="020B0604020202020204" pitchFamily="34" charset="0"/>
              </a:rPr>
              <a:t>Supply</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Return </a:t>
            </a:r>
            <a:r>
              <a:rPr lang="en-US" sz="1800" dirty="0">
                <a:latin typeface="Arial" panose="020B0604020202020204" pitchFamily="34" charset="0"/>
                <a:cs typeface="Arial" panose="020B0604020202020204" pitchFamily="34" charset="0"/>
              </a:rPr>
              <a:t>using the Black Grommets and Tubing </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Remove the service cover from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 unit. This provides access to the lamp and the power input. As the screw is removed from the cover, be sure to keep it with the cover so it is available for re-assembly.</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Cut two 2 inch pieces of tubing to connect the </a:t>
            </a:r>
            <a:r>
              <a:rPr lang="en-US" sz="1800" b="1" u="sng" dirty="0">
                <a:latin typeface="Arial" panose="020B0604020202020204" pitchFamily="34" charset="0"/>
                <a:cs typeface="Arial" panose="020B0604020202020204" pitchFamily="34" charset="0"/>
              </a:rPr>
              <a:t>Supply</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Return</a:t>
            </a:r>
            <a:r>
              <a:rPr lang="en-US" sz="1800" dirty="0">
                <a:latin typeface="Arial" panose="020B0604020202020204" pitchFamily="34" charset="0"/>
                <a:cs typeface="Arial" panose="020B0604020202020204" pitchFamily="34" charset="0"/>
              </a:rPr>
              <a:t> fittings to the 90 degree elbows.</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Cut and assemble the remaining </a:t>
            </a:r>
            <a:r>
              <a:rPr lang="en-US" sz="1800" b="1" u="sng" dirty="0">
                <a:latin typeface="Arial" panose="020B0604020202020204" pitchFamily="34" charset="0"/>
                <a:cs typeface="Arial" panose="020B0604020202020204" pitchFamily="34" charset="0"/>
              </a:rPr>
              <a:t>Supply</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Return</a:t>
            </a:r>
            <a:r>
              <a:rPr lang="en-US" sz="1800" dirty="0">
                <a:latin typeface="Arial" panose="020B0604020202020204" pitchFamily="34" charset="0"/>
                <a:cs typeface="Arial" panose="020B0604020202020204" pitchFamily="34" charset="0"/>
              </a:rPr>
              <a:t> tubing. Place the handy clamps (black) on the tubing which is placed over the ports on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 Unit and tighten to secure. Use Velcro to secure unit to the surface on the panel.</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Insert the DC plug from the wall adapter through the “P” shaped hole in the service cover. Plug the DC connector into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 Unit’s power input plug.</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Reinstall the service cover to the </a:t>
            </a:r>
            <a:r>
              <a:rPr lang="en-US" sz="1800" dirty="0" err="1">
                <a:latin typeface="Arial" panose="020B0604020202020204" pitchFamily="34" charset="0"/>
                <a:cs typeface="Arial" panose="020B0604020202020204" pitchFamily="34" charset="0"/>
              </a:rPr>
              <a:t>Ice</a:t>
            </a:r>
            <a:r>
              <a:rPr lang="en-US" dirty="0" err="1">
                <a:latin typeface="Arial" panose="020B0604020202020204" pitchFamily="34" charset="0"/>
                <a:cs typeface="Arial" panose="020B0604020202020204" pitchFamily="34" charset="0"/>
              </a:rPr>
              <a:t>z</a:t>
            </a:r>
            <a:r>
              <a:rPr lang="en-US" sz="1800" dirty="0" err="1">
                <a:latin typeface="Arial" panose="020B0604020202020204" pitchFamily="34" charset="0"/>
                <a:cs typeface="Arial" panose="020B0604020202020204" pitchFamily="34" charset="0"/>
              </a:rPr>
              <a:t>one</a:t>
            </a:r>
            <a:r>
              <a:rPr lang="en-US" sz="1800" dirty="0">
                <a:latin typeface="Arial" panose="020B0604020202020204" pitchFamily="34" charset="0"/>
                <a:cs typeface="Arial" panose="020B0604020202020204" pitchFamily="34" charset="0"/>
              </a:rPr>
              <a:t>. </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Connect the adapter to the wall outlet to power the </a:t>
            </a:r>
            <a:r>
              <a:rPr lang="en-US" sz="1800" dirty="0" err="1">
                <a:latin typeface="Arial" panose="020B0604020202020204" pitchFamily="34" charset="0"/>
                <a:cs typeface="Arial" panose="020B0604020202020204" pitchFamily="34" charset="0"/>
              </a:rPr>
              <a:t>Icezone</a:t>
            </a:r>
            <a:r>
              <a:rPr lang="en-US" sz="18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89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26850" y="3175420"/>
            <a:ext cx="20917733" cy="7941648"/>
            <a:chOff x="0" y="-47625"/>
            <a:chExt cx="5509197" cy="2091628"/>
          </a:xfrm>
        </p:grpSpPr>
        <p:sp>
          <p:nvSpPr>
            <p:cNvPr id="4" name="Freeform 4"/>
            <p:cNvSpPr/>
            <p:nvPr/>
          </p:nvSpPr>
          <p:spPr>
            <a:xfrm>
              <a:off x="0" y="0"/>
              <a:ext cx="5509197" cy="2044003"/>
            </a:xfrm>
            <a:custGeom>
              <a:avLst/>
              <a:gdLst/>
              <a:ahLst/>
              <a:cxnLst/>
              <a:rect l="l" t="t" r="r" b="b"/>
              <a:pathLst>
                <a:path w="5509197" h="2044003">
                  <a:moveTo>
                    <a:pt x="0" y="0"/>
                  </a:moveTo>
                  <a:lnTo>
                    <a:pt x="5509197" y="0"/>
                  </a:lnTo>
                  <a:lnTo>
                    <a:pt x="5509197" y="2044003"/>
                  </a:lnTo>
                  <a:lnTo>
                    <a:pt x="0" y="2044003"/>
                  </a:lnTo>
                  <a:close/>
                </a:path>
              </a:pathLst>
            </a:custGeom>
            <a:gradFill rotWithShape="1">
              <a:gsLst>
                <a:gs pos="0">
                  <a:srgbClr val="FFFFFF">
                    <a:alpha val="100000"/>
                  </a:srgbClr>
                </a:gs>
                <a:gs pos="100000">
                  <a:srgbClr val="2DAFE6">
                    <a:alpha val="100000"/>
                  </a:srgbClr>
                </a:gs>
              </a:gsLst>
              <a:lin ang="5400000"/>
            </a:gradFill>
          </p:spPr>
          <p:txBody>
            <a:bodyPr/>
            <a:lstStyle/>
            <a:p>
              <a:endParaRPr lang="en-GB" dirty="0"/>
            </a:p>
          </p:txBody>
        </p:sp>
        <p:sp>
          <p:nvSpPr>
            <p:cNvPr id="5" name="TextBox 5"/>
            <p:cNvSpPr txBox="1"/>
            <p:nvPr/>
          </p:nvSpPr>
          <p:spPr>
            <a:xfrm>
              <a:off x="0" y="-47625"/>
              <a:ext cx="5509197" cy="2091628"/>
            </a:xfrm>
            <a:prstGeom prst="rect">
              <a:avLst/>
            </a:prstGeom>
          </p:spPr>
          <p:txBody>
            <a:bodyPr lIns="50800" tIns="50800" rIns="50800" bIns="50800" rtlCol="0" anchor="ctr"/>
            <a:lstStyle/>
            <a:p>
              <a:pPr algn="ctr">
                <a:lnSpc>
                  <a:spcPts val="2399"/>
                </a:lnSpc>
              </a:pPr>
              <a:endParaRPr/>
            </a:p>
          </p:txBody>
        </p:sp>
      </p:grpSp>
      <p:sp>
        <p:nvSpPr>
          <p:cNvPr id="7" name="Freeform 7"/>
          <p:cNvSpPr/>
          <p:nvPr/>
        </p:nvSpPr>
        <p:spPr>
          <a:xfrm>
            <a:off x="-544616" y="4436267"/>
            <a:ext cx="18539511" cy="7293179"/>
          </a:xfrm>
          <a:custGeom>
            <a:avLst/>
            <a:gdLst/>
            <a:ahLst/>
            <a:cxnLst/>
            <a:rect l="l" t="t" r="r" b="b"/>
            <a:pathLst>
              <a:path w="18539511" h="7293179">
                <a:moveTo>
                  <a:pt x="0" y="0"/>
                </a:moveTo>
                <a:lnTo>
                  <a:pt x="18539511" y="0"/>
                </a:lnTo>
                <a:lnTo>
                  <a:pt x="18539511" y="7293179"/>
                </a:lnTo>
                <a:lnTo>
                  <a:pt x="0" y="7293179"/>
                </a:lnTo>
                <a:lnTo>
                  <a:pt x="0" y="0"/>
                </a:lnTo>
                <a:close/>
              </a:path>
            </a:pathLst>
          </a:custGeom>
          <a:blipFill>
            <a:blip r:embed="rId2">
              <a:alphaModFix amt="70000"/>
              <a:extLst>
                <a:ext uri="{96DAC541-7B7A-43D3-8B79-37D633B846F1}">
                  <asvg:svgBlip xmlns:asvg="http://schemas.microsoft.com/office/drawing/2016/SVG/main" r:embed="rId3"/>
                </a:ext>
              </a:extLst>
            </a:blip>
            <a:stretch>
              <a:fillRect b="-109717"/>
            </a:stretch>
          </a:blipFill>
        </p:spPr>
        <p:txBody>
          <a:bodyPr/>
          <a:lstStyle/>
          <a:p>
            <a:endParaRPr lang="en-GB"/>
          </a:p>
        </p:txBody>
      </p:sp>
      <p:sp>
        <p:nvSpPr>
          <p:cNvPr id="2" name="Freeform 2"/>
          <p:cNvSpPr/>
          <p:nvPr/>
        </p:nvSpPr>
        <p:spPr>
          <a:xfrm>
            <a:off x="4241800" y="640972"/>
            <a:ext cx="10486879" cy="4527928"/>
          </a:xfrm>
          <a:custGeom>
            <a:avLst/>
            <a:gdLst/>
            <a:ahLst/>
            <a:cxnLst/>
            <a:rect l="l" t="t" r="r" b="b"/>
            <a:pathLst>
              <a:path w="7105358" h="3067886">
                <a:moveTo>
                  <a:pt x="0" y="0"/>
                </a:moveTo>
                <a:lnTo>
                  <a:pt x="7105358" y="0"/>
                </a:lnTo>
                <a:lnTo>
                  <a:pt x="7105358" y="3067887"/>
                </a:lnTo>
                <a:lnTo>
                  <a:pt x="0" y="3067887"/>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DE0543CD-887C-C926-5B21-DD8FFD66A4E9}"/>
              </a:ext>
            </a:extLst>
          </p:cNvPr>
          <p:cNvSpPr txBox="1"/>
          <p:nvPr/>
        </p:nvSpPr>
        <p:spPr>
          <a:xfrm>
            <a:off x="4384477" y="5181600"/>
            <a:ext cx="10744200" cy="769441"/>
          </a:xfrm>
          <a:prstGeom prst="rect">
            <a:avLst/>
          </a:prstGeom>
          <a:noFill/>
        </p:spPr>
        <p:txBody>
          <a:bodyPr wrap="square" rtlCol="0">
            <a:spAutoFit/>
          </a:bodyPr>
          <a:lstStyle/>
          <a:p>
            <a:pPr algn="ctr"/>
            <a:r>
              <a:rPr lang="en-GB" sz="4400" dirty="0">
                <a:solidFill>
                  <a:srgbClr val="002060"/>
                </a:solidFill>
                <a:latin typeface="League Spartan Bold" pitchFamily="2" charset="0"/>
              </a:rPr>
              <a:t>Thank you for purchasing </a:t>
            </a:r>
            <a:r>
              <a:rPr lang="en-GB" sz="4400" dirty="0" err="1">
                <a:solidFill>
                  <a:srgbClr val="002060"/>
                </a:solidFill>
                <a:latin typeface="League Spartan Bold" pitchFamily="2" charset="0"/>
              </a:rPr>
              <a:t>Icezone</a:t>
            </a:r>
            <a:endParaRPr lang="en-GB" sz="4400" dirty="0">
              <a:solidFill>
                <a:srgbClr val="002060"/>
              </a:solidFill>
              <a:latin typeface="League Spartan Bold" pitchFamily="2" charset="0"/>
            </a:endParaRPr>
          </a:p>
        </p:txBody>
      </p:sp>
      <p:sp>
        <p:nvSpPr>
          <p:cNvPr id="9" name="TextBox 8">
            <a:extLst>
              <a:ext uri="{FF2B5EF4-FFF2-40B4-BE49-F238E27FC236}">
                <a16:creationId xmlns:a16="http://schemas.microsoft.com/office/drawing/2014/main" id="{1A917380-B9E6-7502-1133-182108294693}"/>
              </a:ext>
            </a:extLst>
          </p:cNvPr>
          <p:cNvSpPr txBox="1"/>
          <p:nvPr/>
        </p:nvSpPr>
        <p:spPr>
          <a:xfrm>
            <a:off x="5638800" y="5914233"/>
            <a:ext cx="3403600" cy="369332"/>
          </a:xfrm>
          <a:prstGeom prst="rect">
            <a:avLst/>
          </a:prstGeom>
          <a:noFill/>
        </p:spPr>
        <p:txBody>
          <a:bodyPr wrap="square" rtlCol="0">
            <a:spAutoFit/>
          </a:bodyPr>
          <a:lstStyle/>
          <a:p>
            <a:r>
              <a:rPr lang="en-GB" b="1" dirty="0">
                <a:solidFill>
                  <a:srgbClr val="002060"/>
                </a:solidFill>
                <a:latin typeface="Arial" panose="020B0604020202020204" pitchFamily="34" charset="0"/>
                <a:cs typeface="Arial" panose="020B0604020202020204" pitchFamily="34" charset="0"/>
              </a:rPr>
              <a:t>Email: info@bsg-uv.com</a:t>
            </a:r>
          </a:p>
        </p:txBody>
      </p:sp>
      <p:sp>
        <p:nvSpPr>
          <p:cNvPr id="10" name="TextBox 9">
            <a:extLst>
              <a:ext uri="{FF2B5EF4-FFF2-40B4-BE49-F238E27FC236}">
                <a16:creationId xmlns:a16="http://schemas.microsoft.com/office/drawing/2014/main" id="{53786519-57AA-1F32-3143-B8AC03AA0618}"/>
              </a:ext>
            </a:extLst>
          </p:cNvPr>
          <p:cNvSpPr txBox="1"/>
          <p:nvPr/>
        </p:nvSpPr>
        <p:spPr>
          <a:xfrm>
            <a:off x="10567893" y="5914233"/>
            <a:ext cx="3403600" cy="369332"/>
          </a:xfrm>
          <a:prstGeom prst="rect">
            <a:avLst/>
          </a:prstGeom>
          <a:noFill/>
        </p:spPr>
        <p:txBody>
          <a:bodyPr wrap="square" rtlCol="0">
            <a:spAutoFit/>
          </a:bodyPr>
          <a:lstStyle/>
          <a:p>
            <a:pPr algn="r"/>
            <a:r>
              <a:rPr lang="en-GB" b="1" dirty="0">
                <a:solidFill>
                  <a:srgbClr val="002060"/>
                </a:solidFill>
                <a:latin typeface="Arial" panose="020B0604020202020204" pitchFamily="34" charset="0"/>
                <a:cs typeface="Arial" panose="020B0604020202020204" pitchFamily="34" charset="0"/>
              </a:rPr>
              <a:t>Web: biozonescientific.com</a:t>
            </a:r>
          </a:p>
        </p:txBody>
      </p:sp>
    </p:spTree>
    <p:extLst>
      <p:ext uri="{BB962C8B-B14F-4D97-AF65-F5344CB8AC3E}">
        <p14:creationId xmlns:p14="http://schemas.microsoft.com/office/powerpoint/2010/main" val="294735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Custom</PresentationFormat>
  <Paragraphs>45</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League Spartan Bold</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Biozone Scientific Encyclopedia UK</dc:title>
  <dc:creator>Niamh Parry</dc:creator>
  <cp:lastModifiedBy>Niamh Parry</cp:lastModifiedBy>
  <cp:revision>19</cp:revision>
  <dcterms:created xsi:type="dcterms:W3CDTF">2006-08-16T00:00:00Z</dcterms:created>
  <dcterms:modified xsi:type="dcterms:W3CDTF">2024-08-23T15:06:07Z</dcterms:modified>
  <dc:identifier>DAF76ts4vUs</dc:identifier>
</cp:coreProperties>
</file>