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377" r:id="rId3"/>
    <p:sldId id="395" r:id="rId4"/>
    <p:sldId id="396" r:id="rId5"/>
    <p:sldId id="413" r:id="rId6"/>
    <p:sldId id="379" r:id="rId7"/>
    <p:sldId id="399" r:id="rId8"/>
    <p:sldId id="408" r:id="rId9"/>
    <p:sldId id="403" r:id="rId10"/>
    <p:sldId id="414" r:id="rId11"/>
    <p:sldId id="415" r:id="rId12"/>
    <p:sldId id="397" r:id="rId13"/>
    <p:sldId id="406" r:id="rId14"/>
    <p:sldId id="407" r:id="rId15"/>
    <p:sldId id="389" r:id="rId16"/>
    <p:sldId id="381" r:id="rId17"/>
  </p:sldIdLst>
  <p:sldSz cx="18288000" cy="10287000"/>
  <p:notesSz cx="6858000" cy="9144000"/>
  <p:embeddedFontLst>
    <p:embeddedFont>
      <p:font typeface="League Spartan Bold" pitchFamily="2" charset="0"/>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12" autoAdjust="0"/>
    <p:restoredTop sz="94622" autoAdjust="0"/>
  </p:normalViewPr>
  <p:slideViewPr>
    <p:cSldViewPr>
      <p:cViewPr varScale="1">
        <p:scale>
          <a:sx n="44" d="100"/>
          <a:sy n="44" d="100"/>
        </p:scale>
        <p:origin x="1181"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1D8BD707-D9CF-40AE-B4C6-C98DA3205C09}" type="datetimeFigureOut">
              <a:rPr lang="en-US" smtClean="0"/>
              <a:pPr/>
              <a:t>8/23/2024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noGrp="1" noUngrp="1" noRot="1" noMove="1" noResize="1"/>
          </p:cNvGrpSpPr>
          <p:nvPr/>
        </p:nvGrpSpPr>
        <p:grpSpPr>
          <a:xfrm>
            <a:off x="0" y="3924300"/>
            <a:ext cx="19690883" cy="7192768"/>
            <a:chOff x="0" y="-47625"/>
            <a:chExt cx="5509197" cy="2091628"/>
          </a:xfrm>
        </p:grpSpPr>
        <p:sp>
          <p:nvSpPr>
            <p:cNvPr id="4" name="Freeform 4"/>
            <p:cNvSpPr>
              <a:spLocks noGrp="1" noRot="1" noMove="1" noResize="1" noEditPoints="1" noAdjustHandles="1" noChangeArrowheads="1" noChangeShapeType="1"/>
            </p:cNvSpPr>
            <p:nvPr/>
          </p:nvSpPr>
          <p:spPr>
            <a:xfrm>
              <a:off x="0" y="189749"/>
              <a:ext cx="5139713" cy="1854254"/>
            </a:xfrm>
            <a:custGeom>
              <a:avLst/>
              <a:gdLst/>
              <a:ahLst/>
              <a:cxnLst/>
              <a:rect l="l" t="t" r="r" b="b"/>
              <a:pathLst>
                <a:path w="5509197" h="2044003">
                  <a:moveTo>
                    <a:pt x="0" y="0"/>
                  </a:moveTo>
                  <a:lnTo>
                    <a:pt x="5509197" y="0"/>
                  </a:lnTo>
                  <a:lnTo>
                    <a:pt x="5509197" y="2044003"/>
                  </a:lnTo>
                  <a:lnTo>
                    <a:pt x="0" y="2044003"/>
                  </a:lnTo>
                  <a:close/>
                </a:path>
              </a:pathLst>
            </a:custGeom>
            <a:gradFill rotWithShape="1">
              <a:gsLst>
                <a:gs pos="0">
                  <a:srgbClr val="FFFFFF">
                    <a:alpha val="100000"/>
                  </a:srgbClr>
                </a:gs>
                <a:gs pos="100000">
                  <a:srgbClr val="2DAFE6">
                    <a:alpha val="100000"/>
                  </a:srgbClr>
                </a:gs>
              </a:gsLst>
              <a:lin ang="5400000"/>
            </a:gradFill>
          </p:spPr>
          <p:txBody>
            <a:bodyPr/>
            <a:lstStyle/>
            <a:p>
              <a:endParaRPr lang="en-GB" dirty="0"/>
            </a:p>
          </p:txBody>
        </p:sp>
        <p:sp>
          <p:nvSpPr>
            <p:cNvPr id="5" name="TextBox 5"/>
            <p:cNvSpPr txBox="1">
              <a:spLocks noGrp="1" noRot="1" noMove="1" noResize="1" noEditPoints="1" noAdjustHandles="1" noChangeArrowheads="1" noChangeShapeType="1"/>
            </p:cNvSpPr>
            <p:nvPr/>
          </p:nvSpPr>
          <p:spPr>
            <a:xfrm>
              <a:off x="0" y="-47625"/>
              <a:ext cx="5509197" cy="2091628"/>
            </a:xfrm>
            <a:prstGeom prst="rect">
              <a:avLst/>
            </a:prstGeom>
          </p:spPr>
          <p:txBody>
            <a:bodyPr lIns="50800" tIns="50800" rIns="50800" bIns="50800" rtlCol="0" anchor="ctr"/>
            <a:lstStyle/>
            <a:p>
              <a:pPr algn="ctr">
                <a:lnSpc>
                  <a:spcPts val="2399"/>
                </a:lnSpc>
              </a:pPr>
              <a:endParaRPr/>
            </a:p>
          </p:txBody>
        </p:sp>
      </p:grpSp>
      <p:sp>
        <p:nvSpPr>
          <p:cNvPr id="7" name="Freeform 7"/>
          <p:cNvSpPr/>
          <p:nvPr/>
        </p:nvSpPr>
        <p:spPr>
          <a:xfrm>
            <a:off x="-544616" y="4436267"/>
            <a:ext cx="18539511" cy="7293179"/>
          </a:xfrm>
          <a:custGeom>
            <a:avLst/>
            <a:gdLst/>
            <a:ahLst/>
            <a:cxnLst/>
            <a:rect l="l" t="t" r="r" b="b"/>
            <a:pathLst>
              <a:path w="18539511" h="7293179">
                <a:moveTo>
                  <a:pt x="0" y="0"/>
                </a:moveTo>
                <a:lnTo>
                  <a:pt x="18539511" y="0"/>
                </a:lnTo>
                <a:lnTo>
                  <a:pt x="18539511" y="7293179"/>
                </a:lnTo>
                <a:lnTo>
                  <a:pt x="0" y="7293179"/>
                </a:lnTo>
                <a:lnTo>
                  <a:pt x="0" y="0"/>
                </a:lnTo>
                <a:close/>
              </a:path>
            </a:pathLst>
          </a:custGeom>
          <a:blipFill>
            <a:blip r:embed="rId2">
              <a:alphaModFix amt="70000"/>
              <a:extLst>
                <a:ext uri="{96DAC541-7B7A-43D3-8B79-37D633B846F1}">
                  <asvg:svgBlip xmlns:asvg="http://schemas.microsoft.com/office/drawing/2016/SVG/main" r:embed="rId3"/>
                </a:ext>
              </a:extLst>
            </a:blip>
            <a:stretch>
              <a:fillRect b="-109717"/>
            </a:stretch>
          </a:blipFill>
        </p:spPr>
        <p:txBody>
          <a:bodyPr/>
          <a:lstStyle/>
          <a:p>
            <a:endParaRPr lang="en-GB"/>
          </a:p>
        </p:txBody>
      </p:sp>
      <p:sp>
        <p:nvSpPr>
          <p:cNvPr id="2" name="Freeform 2"/>
          <p:cNvSpPr/>
          <p:nvPr/>
        </p:nvSpPr>
        <p:spPr>
          <a:xfrm>
            <a:off x="4292600" y="114300"/>
            <a:ext cx="10486879" cy="4527928"/>
          </a:xfrm>
          <a:custGeom>
            <a:avLst/>
            <a:gdLst/>
            <a:ahLst/>
            <a:cxnLst/>
            <a:rect l="l" t="t" r="r" b="b"/>
            <a:pathLst>
              <a:path w="7105358" h="3067886">
                <a:moveTo>
                  <a:pt x="0" y="0"/>
                </a:moveTo>
                <a:lnTo>
                  <a:pt x="7105358" y="0"/>
                </a:lnTo>
                <a:lnTo>
                  <a:pt x="7105358" y="3067887"/>
                </a:lnTo>
                <a:lnTo>
                  <a:pt x="0" y="3067887"/>
                </a:lnTo>
                <a:lnTo>
                  <a:pt x="0" y="0"/>
                </a:lnTo>
                <a:close/>
              </a:path>
            </a:pathLst>
          </a:custGeom>
          <a:blipFill>
            <a:blip r:embed="rId4"/>
            <a:stretch>
              <a:fillRect/>
            </a:stretch>
          </a:blipFill>
        </p:spPr>
        <p:txBody>
          <a:bodyPr/>
          <a:lstStyle/>
          <a:p>
            <a:endParaRPr lang="en-GB"/>
          </a:p>
        </p:txBody>
      </p:sp>
      <p:sp>
        <p:nvSpPr>
          <p:cNvPr id="6" name="TextBox 5">
            <a:extLst>
              <a:ext uri="{FF2B5EF4-FFF2-40B4-BE49-F238E27FC236}">
                <a16:creationId xmlns:a16="http://schemas.microsoft.com/office/drawing/2014/main" id="{DE0543CD-887C-C926-5B21-DD8FFD66A4E9}"/>
              </a:ext>
            </a:extLst>
          </p:cNvPr>
          <p:cNvSpPr txBox="1"/>
          <p:nvPr/>
        </p:nvSpPr>
        <p:spPr>
          <a:xfrm>
            <a:off x="3824395" y="4607724"/>
            <a:ext cx="12042092" cy="2123658"/>
          </a:xfrm>
          <a:prstGeom prst="rect">
            <a:avLst/>
          </a:prstGeom>
          <a:noFill/>
        </p:spPr>
        <p:txBody>
          <a:bodyPr wrap="square" rtlCol="0">
            <a:spAutoFit/>
          </a:bodyPr>
          <a:lstStyle/>
          <a:p>
            <a:pPr algn="ctr"/>
            <a:r>
              <a:rPr lang="en-US" sz="4400" dirty="0">
                <a:solidFill>
                  <a:srgbClr val="002060"/>
                </a:solidFill>
                <a:latin typeface="League Spartan Bold" pitchFamily="2" charset="0"/>
              </a:rPr>
              <a:t>Icezone Installation Instructions for Hoshizaki DCM-500 Ice and Water Dispensers</a:t>
            </a:r>
          </a:p>
          <a:p>
            <a:pPr algn="ctr"/>
            <a:endParaRPr lang="en-US" sz="4400" dirty="0">
              <a:solidFill>
                <a:srgbClr val="002060"/>
              </a:solidFill>
              <a:latin typeface="League Spartan Bold" pitchFamily="2" charset="0"/>
            </a:endParaRPr>
          </a:p>
        </p:txBody>
      </p:sp>
      <p:sp>
        <p:nvSpPr>
          <p:cNvPr id="9" name="TextBox 8">
            <a:extLst>
              <a:ext uri="{FF2B5EF4-FFF2-40B4-BE49-F238E27FC236}">
                <a16:creationId xmlns:a16="http://schemas.microsoft.com/office/drawing/2014/main" id="{FBE1A5DE-4917-EB77-67C4-E57F694C92BD}"/>
              </a:ext>
            </a:extLst>
          </p:cNvPr>
          <p:cNvSpPr txBox="1"/>
          <p:nvPr/>
        </p:nvSpPr>
        <p:spPr>
          <a:xfrm>
            <a:off x="6478244" y="6152637"/>
            <a:ext cx="6734394"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Please review the entire instructions prior to installation.</a:t>
            </a:r>
          </a:p>
        </p:txBody>
      </p:sp>
      <p:sp>
        <p:nvSpPr>
          <p:cNvPr id="10" name="TextBox 9">
            <a:extLst>
              <a:ext uri="{FF2B5EF4-FFF2-40B4-BE49-F238E27FC236}">
                <a16:creationId xmlns:a16="http://schemas.microsoft.com/office/drawing/2014/main" id="{7317CBB0-FC4A-BED7-3AC6-FA6EBA840C4E}"/>
              </a:ext>
            </a:extLst>
          </p:cNvPr>
          <p:cNvSpPr txBox="1"/>
          <p:nvPr/>
        </p:nvSpPr>
        <p:spPr>
          <a:xfrm>
            <a:off x="4916214" y="10474045"/>
            <a:ext cx="8455572" cy="307777"/>
          </a:xfrm>
          <a:prstGeom prst="rect">
            <a:avLst/>
          </a:prstGeom>
          <a:solidFill>
            <a:srgbClr val="FFFF00"/>
          </a:solidFill>
          <a:ln>
            <a:noFill/>
          </a:ln>
        </p:spPr>
        <p:txBody>
          <a:bodyPr wrap="square" rtlCol="0">
            <a:spAutoFit/>
          </a:bodyPr>
          <a:lstStyle/>
          <a:p>
            <a:r>
              <a:rPr lang="en-US" sz="1400" dirty="0"/>
              <a:t>Caution: Installation should be done by a qualified technician using appropriate safety equipment and procedures.</a:t>
            </a:r>
          </a:p>
        </p:txBody>
      </p:sp>
      <p:pic>
        <p:nvPicPr>
          <p:cNvPr id="8" name="Picture 2" descr="DCM-300BAH-OS">
            <a:extLst>
              <a:ext uri="{FF2B5EF4-FFF2-40B4-BE49-F238E27FC236}">
                <a16:creationId xmlns:a16="http://schemas.microsoft.com/office/drawing/2014/main" id="{37009388-FD1E-B505-958F-09AAB75DBFE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291" t="3685" r="3397" b="2323"/>
          <a:stretch/>
        </p:blipFill>
        <p:spPr bwMode="auto">
          <a:xfrm>
            <a:off x="228600" y="466086"/>
            <a:ext cx="3220411" cy="45622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3823" y="9348788"/>
            <a:ext cx="18073829" cy="895163"/>
            <a:chOff x="0" y="0"/>
            <a:chExt cx="24098439" cy="1193551"/>
          </a:xfrm>
        </p:grpSpPr>
        <p:grpSp>
          <p:nvGrpSpPr>
            <p:cNvPr id="3" name="Group 3"/>
            <p:cNvGrpSpPr/>
            <p:nvPr/>
          </p:nvGrpSpPr>
          <p:grpSpPr>
            <a:xfrm>
              <a:off x="0" y="263925"/>
              <a:ext cx="21688805" cy="665700"/>
              <a:chOff x="0" y="0"/>
              <a:chExt cx="14615536" cy="448598"/>
            </a:xfrm>
          </p:grpSpPr>
          <p:sp>
            <p:nvSpPr>
              <p:cNvPr id="4" name="Freeform 4"/>
              <p:cNvSpPr/>
              <p:nvPr/>
            </p:nvSpPr>
            <p:spPr>
              <a:xfrm>
                <a:off x="0" y="0"/>
                <a:ext cx="14615536" cy="448598"/>
              </a:xfrm>
              <a:custGeom>
                <a:avLst/>
                <a:gdLst/>
                <a:ahLst/>
                <a:cxnLst/>
                <a:rect l="l" t="t" r="r" b="b"/>
                <a:pathLst>
                  <a:path w="14615536" h="448598">
                    <a:moveTo>
                      <a:pt x="0" y="0"/>
                    </a:moveTo>
                    <a:lnTo>
                      <a:pt x="14615536" y="0"/>
                    </a:lnTo>
                    <a:lnTo>
                      <a:pt x="14615536" y="448598"/>
                    </a:lnTo>
                    <a:lnTo>
                      <a:pt x="0" y="448598"/>
                    </a:lnTo>
                    <a:close/>
                  </a:path>
                </a:pathLst>
              </a:custGeom>
              <a:solidFill>
                <a:srgbClr val="2DAFE6"/>
              </a:solidFill>
            </p:spPr>
            <p:txBody>
              <a:bodyPr/>
              <a:lstStyle/>
              <a:p>
                <a:endParaRPr lang="en-GB" dirty="0">
                  <a:latin typeface="Arial" panose="020B0604020202020204" pitchFamily="34" charset="0"/>
                </a:endParaRPr>
              </a:p>
            </p:txBody>
          </p:sp>
          <p:sp>
            <p:nvSpPr>
              <p:cNvPr id="5" name="TextBox 5"/>
              <p:cNvSpPr txBox="1"/>
              <p:nvPr/>
            </p:nvSpPr>
            <p:spPr>
              <a:xfrm>
                <a:off x="0" y="-76200"/>
                <a:ext cx="14615536" cy="524798"/>
              </a:xfrm>
              <a:prstGeom prst="rect">
                <a:avLst/>
              </a:prstGeom>
            </p:spPr>
            <p:txBody>
              <a:bodyPr lIns="3503" tIns="3503" rIns="3503" bIns="3503" rtlCol="0" anchor="ctr"/>
              <a:lstStyle/>
              <a:p>
                <a:pPr marL="0" lvl="0" indent="0" algn="l">
                  <a:lnSpc>
                    <a:spcPts val="5759"/>
                  </a:lnSpc>
                  <a:spcBef>
                    <a:spcPct val="0"/>
                  </a:spcBef>
                </a:pPr>
                <a:endParaRPr dirty="0">
                  <a:latin typeface="Arial" panose="020B0604020202020204" pitchFamily="34" charset="0"/>
                </a:endParaRPr>
              </a:p>
            </p:txBody>
          </p:sp>
        </p:grpSp>
        <p:sp>
          <p:nvSpPr>
            <p:cNvPr id="6" name="Freeform 6"/>
            <p:cNvSpPr/>
            <p:nvPr/>
          </p:nvSpPr>
          <p:spPr>
            <a:xfrm>
              <a:off x="21334124" y="0"/>
              <a:ext cx="2764315" cy="1193551"/>
            </a:xfrm>
            <a:custGeom>
              <a:avLst/>
              <a:gdLst/>
              <a:ahLst/>
              <a:cxnLst/>
              <a:rect l="l" t="t" r="r" b="b"/>
              <a:pathLst>
                <a:path w="2764315" h="1193551">
                  <a:moveTo>
                    <a:pt x="0" y="0"/>
                  </a:moveTo>
                  <a:lnTo>
                    <a:pt x="2764315" y="0"/>
                  </a:lnTo>
                  <a:lnTo>
                    <a:pt x="2764315" y="1193551"/>
                  </a:lnTo>
                  <a:lnTo>
                    <a:pt x="0" y="1193551"/>
                  </a:lnTo>
                  <a:lnTo>
                    <a:pt x="0" y="0"/>
                  </a:lnTo>
                  <a:close/>
                </a:path>
              </a:pathLst>
            </a:custGeom>
            <a:blipFill>
              <a:blip r:embed="rId2"/>
              <a:stretch>
                <a:fillRect/>
              </a:stretch>
            </a:blipFill>
          </p:spPr>
          <p:txBody>
            <a:bodyPr/>
            <a:lstStyle/>
            <a:p>
              <a:endParaRPr lang="en-GB" dirty="0">
                <a:latin typeface="Arial" panose="020B0604020202020204" pitchFamily="34" charset="0"/>
              </a:endParaRPr>
            </a:p>
          </p:txBody>
        </p:sp>
      </p:grpSp>
      <p:sp>
        <p:nvSpPr>
          <p:cNvPr id="30" name="TextBox 16">
            <a:extLst>
              <a:ext uri="{FF2B5EF4-FFF2-40B4-BE49-F238E27FC236}">
                <a16:creationId xmlns:a16="http://schemas.microsoft.com/office/drawing/2014/main" id="{043E5E18-0F2C-B8CD-00BE-F6ED914012DB}"/>
              </a:ext>
            </a:extLst>
          </p:cNvPr>
          <p:cNvSpPr txBox="1"/>
          <p:nvPr/>
        </p:nvSpPr>
        <p:spPr>
          <a:xfrm>
            <a:off x="1028700" y="307657"/>
            <a:ext cx="8420100" cy="721993"/>
          </a:xfrm>
          <a:prstGeom prst="rect">
            <a:avLst/>
          </a:prstGeom>
        </p:spPr>
        <p:txBody>
          <a:bodyPr wrap="square" lIns="0" tIns="0" rIns="0" bIns="0" rtlCol="0" anchor="t">
            <a:spAutoFit/>
          </a:bodyPr>
          <a:lstStyle/>
          <a:p>
            <a:pPr algn="l">
              <a:lnSpc>
                <a:spcPts val="5880"/>
              </a:lnSpc>
            </a:pPr>
            <a:r>
              <a:rPr lang="en-US" sz="4200" spc="176" dirty="0">
                <a:solidFill>
                  <a:srgbClr val="1A1D3A"/>
                </a:solidFill>
                <a:latin typeface="League Spartan Bold"/>
              </a:rPr>
              <a:t>ICEZONE INSTALLATION</a:t>
            </a:r>
          </a:p>
        </p:txBody>
      </p:sp>
      <p:sp>
        <p:nvSpPr>
          <p:cNvPr id="9" name="TextBox 8">
            <a:extLst>
              <a:ext uri="{FF2B5EF4-FFF2-40B4-BE49-F238E27FC236}">
                <a16:creationId xmlns:a16="http://schemas.microsoft.com/office/drawing/2014/main" id="{E0A0E78E-D34E-A6D0-6143-112360796D91}"/>
              </a:ext>
            </a:extLst>
          </p:cNvPr>
          <p:cNvSpPr txBox="1"/>
          <p:nvPr/>
        </p:nvSpPr>
        <p:spPr>
          <a:xfrm>
            <a:off x="1028701" y="1616214"/>
            <a:ext cx="4610099" cy="2862322"/>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Cut approximately 2” of 5/8” tubing and attach to Tee fitting</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Attach 5/8” to 3/8” Reducer fitting 2” supply line segment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Cut approximately 5” of 3/8” tubing and attach to Reducer fitting</a:t>
            </a:r>
          </a:p>
          <a:p>
            <a:r>
              <a:rPr lang="en-US" sz="2000" dirty="0">
                <a:latin typeface="Arial" panose="020B0604020202020204" pitchFamily="34" charset="0"/>
                <a:cs typeface="Arial" panose="020B0604020202020204" pitchFamily="34" charset="0"/>
              </a:rPr>
              <a:t> </a:t>
            </a:r>
          </a:p>
        </p:txBody>
      </p:sp>
      <p:pic>
        <p:nvPicPr>
          <p:cNvPr id="11" name="Picture 10">
            <a:extLst>
              <a:ext uri="{FF2B5EF4-FFF2-40B4-BE49-F238E27FC236}">
                <a16:creationId xmlns:a16="http://schemas.microsoft.com/office/drawing/2014/main" id="{DBD2122C-ED8B-7821-A9EF-E6EE8792B637}"/>
              </a:ext>
            </a:extLst>
          </p:cNvPr>
          <p:cNvPicPr>
            <a:picLocks noChangeAspect="1"/>
          </p:cNvPicPr>
          <p:nvPr/>
        </p:nvPicPr>
        <p:blipFill>
          <a:blip r:embed="rId3"/>
          <a:stretch>
            <a:fillRect/>
          </a:stretch>
        </p:blipFill>
        <p:spPr>
          <a:xfrm>
            <a:off x="7010400" y="1338572"/>
            <a:ext cx="5867400" cy="7814430"/>
          </a:xfrm>
          <a:prstGeom prst="rect">
            <a:avLst/>
          </a:prstGeom>
        </p:spPr>
      </p:pic>
    </p:spTree>
    <p:extLst>
      <p:ext uri="{BB962C8B-B14F-4D97-AF65-F5344CB8AC3E}">
        <p14:creationId xmlns:p14="http://schemas.microsoft.com/office/powerpoint/2010/main" val="3605614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3823" y="9348788"/>
            <a:ext cx="18073829" cy="895163"/>
            <a:chOff x="0" y="0"/>
            <a:chExt cx="24098439" cy="1193551"/>
          </a:xfrm>
        </p:grpSpPr>
        <p:grpSp>
          <p:nvGrpSpPr>
            <p:cNvPr id="3" name="Group 3"/>
            <p:cNvGrpSpPr/>
            <p:nvPr/>
          </p:nvGrpSpPr>
          <p:grpSpPr>
            <a:xfrm>
              <a:off x="0" y="263925"/>
              <a:ext cx="21688805" cy="665700"/>
              <a:chOff x="0" y="0"/>
              <a:chExt cx="14615536" cy="448598"/>
            </a:xfrm>
          </p:grpSpPr>
          <p:sp>
            <p:nvSpPr>
              <p:cNvPr id="4" name="Freeform 4"/>
              <p:cNvSpPr/>
              <p:nvPr/>
            </p:nvSpPr>
            <p:spPr>
              <a:xfrm>
                <a:off x="0" y="0"/>
                <a:ext cx="14615536" cy="448598"/>
              </a:xfrm>
              <a:custGeom>
                <a:avLst/>
                <a:gdLst/>
                <a:ahLst/>
                <a:cxnLst/>
                <a:rect l="l" t="t" r="r" b="b"/>
                <a:pathLst>
                  <a:path w="14615536" h="448598">
                    <a:moveTo>
                      <a:pt x="0" y="0"/>
                    </a:moveTo>
                    <a:lnTo>
                      <a:pt x="14615536" y="0"/>
                    </a:lnTo>
                    <a:lnTo>
                      <a:pt x="14615536" y="448598"/>
                    </a:lnTo>
                    <a:lnTo>
                      <a:pt x="0" y="448598"/>
                    </a:lnTo>
                    <a:close/>
                  </a:path>
                </a:pathLst>
              </a:custGeom>
              <a:solidFill>
                <a:srgbClr val="2DAFE6"/>
              </a:solidFill>
            </p:spPr>
            <p:txBody>
              <a:bodyPr/>
              <a:lstStyle/>
              <a:p>
                <a:endParaRPr lang="en-GB" dirty="0">
                  <a:latin typeface="Arial" panose="020B0604020202020204" pitchFamily="34" charset="0"/>
                </a:endParaRPr>
              </a:p>
            </p:txBody>
          </p:sp>
          <p:sp>
            <p:nvSpPr>
              <p:cNvPr id="5" name="TextBox 5"/>
              <p:cNvSpPr txBox="1"/>
              <p:nvPr/>
            </p:nvSpPr>
            <p:spPr>
              <a:xfrm>
                <a:off x="0" y="-76200"/>
                <a:ext cx="14615536" cy="524798"/>
              </a:xfrm>
              <a:prstGeom prst="rect">
                <a:avLst/>
              </a:prstGeom>
            </p:spPr>
            <p:txBody>
              <a:bodyPr lIns="3503" tIns="3503" rIns="3503" bIns="3503" rtlCol="0" anchor="ctr"/>
              <a:lstStyle/>
              <a:p>
                <a:pPr marL="0" lvl="0" indent="0" algn="l">
                  <a:lnSpc>
                    <a:spcPts val="5759"/>
                  </a:lnSpc>
                  <a:spcBef>
                    <a:spcPct val="0"/>
                  </a:spcBef>
                </a:pPr>
                <a:endParaRPr dirty="0">
                  <a:latin typeface="Arial" panose="020B0604020202020204" pitchFamily="34" charset="0"/>
                </a:endParaRPr>
              </a:p>
            </p:txBody>
          </p:sp>
        </p:grpSp>
        <p:sp>
          <p:nvSpPr>
            <p:cNvPr id="6" name="Freeform 6"/>
            <p:cNvSpPr/>
            <p:nvPr/>
          </p:nvSpPr>
          <p:spPr>
            <a:xfrm>
              <a:off x="21334124" y="0"/>
              <a:ext cx="2764315" cy="1193551"/>
            </a:xfrm>
            <a:custGeom>
              <a:avLst/>
              <a:gdLst/>
              <a:ahLst/>
              <a:cxnLst/>
              <a:rect l="l" t="t" r="r" b="b"/>
              <a:pathLst>
                <a:path w="2764315" h="1193551">
                  <a:moveTo>
                    <a:pt x="0" y="0"/>
                  </a:moveTo>
                  <a:lnTo>
                    <a:pt x="2764315" y="0"/>
                  </a:lnTo>
                  <a:lnTo>
                    <a:pt x="2764315" y="1193551"/>
                  </a:lnTo>
                  <a:lnTo>
                    <a:pt x="0" y="1193551"/>
                  </a:lnTo>
                  <a:lnTo>
                    <a:pt x="0" y="0"/>
                  </a:lnTo>
                  <a:close/>
                </a:path>
              </a:pathLst>
            </a:custGeom>
            <a:blipFill>
              <a:blip r:embed="rId2"/>
              <a:stretch>
                <a:fillRect/>
              </a:stretch>
            </a:blipFill>
          </p:spPr>
          <p:txBody>
            <a:bodyPr/>
            <a:lstStyle/>
            <a:p>
              <a:endParaRPr lang="en-GB" dirty="0">
                <a:latin typeface="Arial" panose="020B0604020202020204" pitchFamily="34" charset="0"/>
              </a:endParaRPr>
            </a:p>
          </p:txBody>
        </p:sp>
      </p:grpSp>
      <p:sp>
        <p:nvSpPr>
          <p:cNvPr id="30" name="TextBox 16">
            <a:extLst>
              <a:ext uri="{FF2B5EF4-FFF2-40B4-BE49-F238E27FC236}">
                <a16:creationId xmlns:a16="http://schemas.microsoft.com/office/drawing/2014/main" id="{043E5E18-0F2C-B8CD-00BE-F6ED914012DB}"/>
              </a:ext>
            </a:extLst>
          </p:cNvPr>
          <p:cNvSpPr txBox="1"/>
          <p:nvPr/>
        </p:nvSpPr>
        <p:spPr>
          <a:xfrm>
            <a:off x="1028700" y="307657"/>
            <a:ext cx="8420100" cy="721993"/>
          </a:xfrm>
          <a:prstGeom prst="rect">
            <a:avLst/>
          </a:prstGeom>
        </p:spPr>
        <p:txBody>
          <a:bodyPr wrap="square" lIns="0" tIns="0" rIns="0" bIns="0" rtlCol="0" anchor="t">
            <a:spAutoFit/>
          </a:bodyPr>
          <a:lstStyle/>
          <a:p>
            <a:pPr algn="l">
              <a:lnSpc>
                <a:spcPts val="5880"/>
              </a:lnSpc>
            </a:pPr>
            <a:r>
              <a:rPr lang="en-US" sz="4200" spc="176" dirty="0">
                <a:solidFill>
                  <a:srgbClr val="1A1D3A"/>
                </a:solidFill>
                <a:latin typeface="League Spartan Bold"/>
              </a:rPr>
              <a:t>ICEZONE INSTALLATION</a:t>
            </a:r>
          </a:p>
        </p:txBody>
      </p:sp>
      <p:sp>
        <p:nvSpPr>
          <p:cNvPr id="9" name="TextBox 8">
            <a:extLst>
              <a:ext uri="{FF2B5EF4-FFF2-40B4-BE49-F238E27FC236}">
                <a16:creationId xmlns:a16="http://schemas.microsoft.com/office/drawing/2014/main" id="{E0A0E78E-D34E-A6D0-6143-112360796D91}"/>
              </a:ext>
            </a:extLst>
          </p:cNvPr>
          <p:cNvSpPr txBox="1"/>
          <p:nvPr/>
        </p:nvSpPr>
        <p:spPr>
          <a:xfrm>
            <a:off x="1028701" y="1616214"/>
            <a:ext cx="4610099" cy="2862322"/>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Cut approximately 6” of 5/8” tubing and attach to Tee fitting</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Attach Elbow fitting to 6” supply line segment and direct towards Ice Chute</a:t>
            </a:r>
          </a:p>
          <a:p>
            <a:r>
              <a:rPr lang="en-US" sz="2000" dirty="0">
                <a:latin typeface="Arial" panose="020B0604020202020204" pitchFamily="34" charset="0"/>
                <a:cs typeface="Arial" panose="020B0604020202020204" pitchFamily="34" charset="0"/>
              </a:rPr>
              <a:t> </a:t>
            </a:r>
          </a:p>
        </p:txBody>
      </p:sp>
      <p:pic>
        <p:nvPicPr>
          <p:cNvPr id="8" name="Picture 7">
            <a:extLst>
              <a:ext uri="{FF2B5EF4-FFF2-40B4-BE49-F238E27FC236}">
                <a16:creationId xmlns:a16="http://schemas.microsoft.com/office/drawing/2014/main" id="{284EEC9F-1BAE-5CF0-D3FA-11C2369D57B9}"/>
              </a:ext>
            </a:extLst>
          </p:cNvPr>
          <p:cNvPicPr>
            <a:picLocks noChangeAspect="1"/>
          </p:cNvPicPr>
          <p:nvPr/>
        </p:nvPicPr>
        <p:blipFill>
          <a:blip r:embed="rId3"/>
          <a:stretch>
            <a:fillRect/>
          </a:stretch>
        </p:blipFill>
        <p:spPr>
          <a:xfrm>
            <a:off x="7019628" y="1526812"/>
            <a:ext cx="5781972" cy="7648796"/>
          </a:xfrm>
          <a:prstGeom prst="rect">
            <a:avLst/>
          </a:prstGeom>
        </p:spPr>
      </p:pic>
      <p:cxnSp>
        <p:nvCxnSpPr>
          <p:cNvPr id="12" name="Straight Connector 11">
            <a:extLst>
              <a:ext uri="{FF2B5EF4-FFF2-40B4-BE49-F238E27FC236}">
                <a16:creationId xmlns:a16="http://schemas.microsoft.com/office/drawing/2014/main" id="{9BE2312D-FFD2-B2DA-F6D1-9F5DADD2191D}"/>
              </a:ext>
            </a:extLst>
          </p:cNvPr>
          <p:cNvCxnSpPr/>
          <p:nvPr/>
        </p:nvCxnSpPr>
        <p:spPr>
          <a:xfrm>
            <a:off x="5486400" y="4152900"/>
            <a:ext cx="2743200" cy="2895600"/>
          </a:xfrm>
          <a:prstGeom prst="line">
            <a:avLst/>
          </a:prstGeom>
          <a:ln w="5715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C4A4FD-96FF-C0A1-AE9D-C180E68CA1DE}"/>
              </a:ext>
            </a:extLst>
          </p:cNvPr>
          <p:cNvCxnSpPr>
            <a:cxnSpLocks/>
          </p:cNvCxnSpPr>
          <p:nvPr/>
        </p:nvCxnSpPr>
        <p:spPr>
          <a:xfrm>
            <a:off x="5444828" y="2169500"/>
            <a:ext cx="4318000" cy="4040800"/>
          </a:xfrm>
          <a:prstGeom prst="line">
            <a:avLst/>
          </a:prstGeom>
          <a:ln w="5715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509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3823" y="9348788"/>
            <a:ext cx="18073829" cy="895163"/>
            <a:chOff x="0" y="0"/>
            <a:chExt cx="24098439" cy="1193551"/>
          </a:xfrm>
        </p:grpSpPr>
        <p:grpSp>
          <p:nvGrpSpPr>
            <p:cNvPr id="3" name="Group 3"/>
            <p:cNvGrpSpPr/>
            <p:nvPr/>
          </p:nvGrpSpPr>
          <p:grpSpPr>
            <a:xfrm>
              <a:off x="0" y="263925"/>
              <a:ext cx="21688805" cy="665700"/>
              <a:chOff x="0" y="0"/>
              <a:chExt cx="14615536" cy="448598"/>
            </a:xfrm>
          </p:grpSpPr>
          <p:sp>
            <p:nvSpPr>
              <p:cNvPr id="4" name="Freeform 4"/>
              <p:cNvSpPr/>
              <p:nvPr/>
            </p:nvSpPr>
            <p:spPr>
              <a:xfrm>
                <a:off x="0" y="0"/>
                <a:ext cx="14615536" cy="448598"/>
              </a:xfrm>
              <a:custGeom>
                <a:avLst/>
                <a:gdLst/>
                <a:ahLst/>
                <a:cxnLst/>
                <a:rect l="l" t="t" r="r" b="b"/>
                <a:pathLst>
                  <a:path w="14615536" h="448598">
                    <a:moveTo>
                      <a:pt x="0" y="0"/>
                    </a:moveTo>
                    <a:lnTo>
                      <a:pt x="14615536" y="0"/>
                    </a:lnTo>
                    <a:lnTo>
                      <a:pt x="14615536" y="448598"/>
                    </a:lnTo>
                    <a:lnTo>
                      <a:pt x="0" y="448598"/>
                    </a:lnTo>
                    <a:close/>
                  </a:path>
                </a:pathLst>
              </a:custGeom>
              <a:solidFill>
                <a:srgbClr val="2DAFE6"/>
              </a:solidFill>
            </p:spPr>
            <p:txBody>
              <a:bodyPr/>
              <a:lstStyle/>
              <a:p>
                <a:endParaRPr lang="en-GB" dirty="0">
                  <a:latin typeface="Arial" panose="020B0604020202020204" pitchFamily="34" charset="0"/>
                </a:endParaRPr>
              </a:p>
            </p:txBody>
          </p:sp>
          <p:sp>
            <p:nvSpPr>
              <p:cNvPr id="5" name="TextBox 5"/>
              <p:cNvSpPr txBox="1"/>
              <p:nvPr/>
            </p:nvSpPr>
            <p:spPr>
              <a:xfrm>
                <a:off x="0" y="-76200"/>
                <a:ext cx="14615536" cy="524798"/>
              </a:xfrm>
              <a:prstGeom prst="rect">
                <a:avLst/>
              </a:prstGeom>
            </p:spPr>
            <p:txBody>
              <a:bodyPr lIns="3503" tIns="3503" rIns="3503" bIns="3503" rtlCol="0" anchor="ctr"/>
              <a:lstStyle/>
              <a:p>
                <a:pPr marL="0" lvl="0" indent="0" algn="l">
                  <a:lnSpc>
                    <a:spcPts val="5759"/>
                  </a:lnSpc>
                  <a:spcBef>
                    <a:spcPct val="0"/>
                  </a:spcBef>
                </a:pPr>
                <a:endParaRPr dirty="0">
                  <a:latin typeface="Arial" panose="020B0604020202020204" pitchFamily="34" charset="0"/>
                </a:endParaRPr>
              </a:p>
            </p:txBody>
          </p:sp>
        </p:grpSp>
        <p:sp>
          <p:nvSpPr>
            <p:cNvPr id="6" name="Freeform 6"/>
            <p:cNvSpPr/>
            <p:nvPr/>
          </p:nvSpPr>
          <p:spPr>
            <a:xfrm>
              <a:off x="21334124" y="0"/>
              <a:ext cx="2764315" cy="1193551"/>
            </a:xfrm>
            <a:custGeom>
              <a:avLst/>
              <a:gdLst/>
              <a:ahLst/>
              <a:cxnLst/>
              <a:rect l="l" t="t" r="r" b="b"/>
              <a:pathLst>
                <a:path w="2764315" h="1193551">
                  <a:moveTo>
                    <a:pt x="0" y="0"/>
                  </a:moveTo>
                  <a:lnTo>
                    <a:pt x="2764315" y="0"/>
                  </a:lnTo>
                  <a:lnTo>
                    <a:pt x="2764315" y="1193551"/>
                  </a:lnTo>
                  <a:lnTo>
                    <a:pt x="0" y="1193551"/>
                  </a:lnTo>
                  <a:lnTo>
                    <a:pt x="0" y="0"/>
                  </a:lnTo>
                  <a:close/>
                </a:path>
              </a:pathLst>
            </a:custGeom>
            <a:blipFill>
              <a:blip r:embed="rId2"/>
              <a:stretch>
                <a:fillRect/>
              </a:stretch>
            </a:blipFill>
          </p:spPr>
          <p:txBody>
            <a:bodyPr/>
            <a:lstStyle/>
            <a:p>
              <a:endParaRPr lang="en-GB" dirty="0">
                <a:latin typeface="Arial" panose="020B0604020202020204" pitchFamily="34" charset="0"/>
              </a:endParaRPr>
            </a:p>
          </p:txBody>
        </p:sp>
      </p:grpSp>
      <p:sp>
        <p:nvSpPr>
          <p:cNvPr id="30" name="TextBox 16">
            <a:extLst>
              <a:ext uri="{FF2B5EF4-FFF2-40B4-BE49-F238E27FC236}">
                <a16:creationId xmlns:a16="http://schemas.microsoft.com/office/drawing/2014/main" id="{043E5E18-0F2C-B8CD-00BE-F6ED914012DB}"/>
              </a:ext>
            </a:extLst>
          </p:cNvPr>
          <p:cNvSpPr txBox="1"/>
          <p:nvPr/>
        </p:nvSpPr>
        <p:spPr>
          <a:xfrm>
            <a:off x="1028700" y="307657"/>
            <a:ext cx="8420100" cy="721993"/>
          </a:xfrm>
          <a:prstGeom prst="rect">
            <a:avLst/>
          </a:prstGeom>
        </p:spPr>
        <p:txBody>
          <a:bodyPr wrap="square" lIns="0" tIns="0" rIns="0" bIns="0" rtlCol="0" anchor="t">
            <a:spAutoFit/>
          </a:bodyPr>
          <a:lstStyle/>
          <a:p>
            <a:pPr algn="l">
              <a:lnSpc>
                <a:spcPts val="5880"/>
              </a:lnSpc>
            </a:pPr>
            <a:r>
              <a:rPr lang="en-US" sz="4200" spc="176" dirty="0">
                <a:solidFill>
                  <a:srgbClr val="1A1D3A"/>
                </a:solidFill>
                <a:latin typeface="League Spartan Bold"/>
              </a:rPr>
              <a:t>ICEZONE INSTALLATION</a:t>
            </a:r>
          </a:p>
        </p:txBody>
      </p:sp>
      <p:sp>
        <p:nvSpPr>
          <p:cNvPr id="17" name="TextBox 16">
            <a:extLst>
              <a:ext uri="{FF2B5EF4-FFF2-40B4-BE49-F238E27FC236}">
                <a16:creationId xmlns:a16="http://schemas.microsoft.com/office/drawing/2014/main" id="{6EF2E168-E80D-3C01-FE66-238E0ABD07AA}"/>
              </a:ext>
            </a:extLst>
          </p:cNvPr>
          <p:cNvSpPr txBox="1"/>
          <p:nvPr/>
        </p:nvSpPr>
        <p:spPr>
          <a:xfrm>
            <a:off x="1028700" y="1333500"/>
            <a:ext cx="4305300" cy="224676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Secure 5/8” ID Return tubing with zip tie on vertical framing</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Continue  5/8” ID Return tubing and terminate near Evaporator</a:t>
            </a:r>
          </a:p>
        </p:txBody>
      </p:sp>
      <p:pic>
        <p:nvPicPr>
          <p:cNvPr id="9" name="Picture 8">
            <a:extLst>
              <a:ext uri="{FF2B5EF4-FFF2-40B4-BE49-F238E27FC236}">
                <a16:creationId xmlns:a16="http://schemas.microsoft.com/office/drawing/2014/main" id="{D77D5423-12E1-FC19-8899-D133930252F7}"/>
              </a:ext>
            </a:extLst>
          </p:cNvPr>
          <p:cNvPicPr>
            <a:picLocks noChangeAspect="1"/>
          </p:cNvPicPr>
          <p:nvPr/>
        </p:nvPicPr>
        <p:blipFill>
          <a:blip r:embed="rId3"/>
          <a:stretch>
            <a:fillRect/>
          </a:stretch>
        </p:blipFill>
        <p:spPr>
          <a:xfrm>
            <a:off x="5638800" y="1333500"/>
            <a:ext cx="10439400" cy="6870509"/>
          </a:xfrm>
          <a:prstGeom prst="rect">
            <a:avLst/>
          </a:prstGeom>
        </p:spPr>
      </p:pic>
    </p:spTree>
    <p:extLst>
      <p:ext uri="{BB962C8B-B14F-4D97-AF65-F5344CB8AC3E}">
        <p14:creationId xmlns:p14="http://schemas.microsoft.com/office/powerpoint/2010/main" val="633714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3823" y="9348788"/>
            <a:ext cx="18073829" cy="895163"/>
            <a:chOff x="0" y="0"/>
            <a:chExt cx="24098439" cy="1193551"/>
          </a:xfrm>
        </p:grpSpPr>
        <p:grpSp>
          <p:nvGrpSpPr>
            <p:cNvPr id="3" name="Group 3"/>
            <p:cNvGrpSpPr/>
            <p:nvPr/>
          </p:nvGrpSpPr>
          <p:grpSpPr>
            <a:xfrm>
              <a:off x="0" y="263925"/>
              <a:ext cx="21688805" cy="665700"/>
              <a:chOff x="0" y="0"/>
              <a:chExt cx="14615536" cy="448598"/>
            </a:xfrm>
          </p:grpSpPr>
          <p:sp>
            <p:nvSpPr>
              <p:cNvPr id="4" name="Freeform 4"/>
              <p:cNvSpPr/>
              <p:nvPr/>
            </p:nvSpPr>
            <p:spPr>
              <a:xfrm>
                <a:off x="0" y="0"/>
                <a:ext cx="14615536" cy="448598"/>
              </a:xfrm>
              <a:custGeom>
                <a:avLst/>
                <a:gdLst/>
                <a:ahLst/>
                <a:cxnLst/>
                <a:rect l="l" t="t" r="r" b="b"/>
                <a:pathLst>
                  <a:path w="14615536" h="448598">
                    <a:moveTo>
                      <a:pt x="0" y="0"/>
                    </a:moveTo>
                    <a:lnTo>
                      <a:pt x="14615536" y="0"/>
                    </a:lnTo>
                    <a:lnTo>
                      <a:pt x="14615536" y="448598"/>
                    </a:lnTo>
                    <a:lnTo>
                      <a:pt x="0" y="448598"/>
                    </a:lnTo>
                    <a:close/>
                  </a:path>
                </a:pathLst>
              </a:custGeom>
              <a:solidFill>
                <a:srgbClr val="2DAFE6"/>
              </a:solidFill>
            </p:spPr>
            <p:txBody>
              <a:bodyPr/>
              <a:lstStyle/>
              <a:p>
                <a:endParaRPr lang="en-GB" dirty="0">
                  <a:latin typeface="Arial" panose="020B0604020202020204" pitchFamily="34" charset="0"/>
                </a:endParaRPr>
              </a:p>
            </p:txBody>
          </p:sp>
          <p:sp>
            <p:nvSpPr>
              <p:cNvPr id="5" name="TextBox 5"/>
              <p:cNvSpPr txBox="1"/>
              <p:nvPr/>
            </p:nvSpPr>
            <p:spPr>
              <a:xfrm>
                <a:off x="0" y="-76200"/>
                <a:ext cx="14615536" cy="524798"/>
              </a:xfrm>
              <a:prstGeom prst="rect">
                <a:avLst/>
              </a:prstGeom>
            </p:spPr>
            <p:txBody>
              <a:bodyPr lIns="3503" tIns="3503" rIns="3503" bIns="3503" rtlCol="0" anchor="ctr"/>
              <a:lstStyle/>
              <a:p>
                <a:pPr marL="0" lvl="0" indent="0" algn="l">
                  <a:lnSpc>
                    <a:spcPts val="5759"/>
                  </a:lnSpc>
                  <a:spcBef>
                    <a:spcPct val="0"/>
                  </a:spcBef>
                </a:pPr>
                <a:endParaRPr dirty="0">
                  <a:latin typeface="Arial" panose="020B0604020202020204" pitchFamily="34" charset="0"/>
                </a:endParaRPr>
              </a:p>
            </p:txBody>
          </p:sp>
        </p:grpSp>
        <p:sp>
          <p:nvSpPr>
            <p:cNvPr id="6" name="Freeform 6"/>
            <p:cNvSpPr/>
            <p:nvPr/>
          </p:nvSpPr>
          <p:spPr>
            <a:xfrm>
              <a:off x="21334124" y="0"/>
              <a:ext cx="2764315" cy="1193551"/>
            </a:xfrm>
            <a:custGeom>
              <a:avLst/>
              <a:gdLst/>
              <a:ahLst/>
              <a:cxnLst/>
              <a:rect l="l" t="t" r="r" b="b"/>
              <a:pathLst>
                <a:path w="2764315" h="1193551">
                  <a:moveTo>
                    <a:pt x="0" y="0"/>
                  </a:moveTo>
                  <a:lnTo>
                    <a:pt x="2764315" y="0"/>
                  </a:lnTo>
                  <a:lnTo>
                    <a:pt x="2764315" y="1193551"/>
                  </a:lnTo>
                  <a:lnTo>
                    <a:pt x="0" y="1193551"/>
                  </a:lnTo>
                  <a:lnTo>
                    <a:pt x="0" y="0"/>
                  </a:lnTo>
                  <a:close/>
                </a:path>
              </a:pathLst>
            </a:custGeom>
            <a:blipFill>
              <a:blip r:embed="rId2"/>
              <a:stretch>
                <a:fillRect/>
              </a:stretch>
            </a:blipFill>
          </p:spPr>
          <p:txBody>
            <a:bodyPr/>
            <a:lstStyle/>
            <a:p>
              <a:endParaRPr lang="en-GB" dirty="0">
                <a:latin typeface="Arial" panose="020B0604020202020204" pitchFamily="34" charset="0"/>
              </a:endParaRPr>
            </a:p>
          </p:txBody>
        </p:sp>
      </p:grpSp>
      <p:sp>
        <p:nvSpPr>
          <p:cNvPr id="30" name="TextBox 16">
            <a:extLst>
              <a:ext uri="{FF2B5EF4-FFF2-40B4-BE49-F238E27FC236}">
                <a16:creationId xmlns:a16="http://schemas.microsoft.com/office/drawing/2014/main" id="{043E5E18-0F2C-B8CD-00BE-F6ED914012DB}"/>
              </a:ext>
            </a:extLst>
          </p:cNvPr>
          <p:cNvSpPr txBox="1"/>
          <p:nvPr/>
        </p:nvSpPr>
        <p:spPr>
          <a:xfrm>
            <a:off x="1028700" y="307657"/>
            <a:ext cx="8420100" cy="721993"/>
          </a:xfrm>
          <a:prstGeom prst="rect">
            <a:avLst/>
          </a:prstGeom>
        </p:spPr>
        <p:txBody>
          <a:bodyPr wrap="square" lIns="0" tIns="0" rIns="0" bIns="0" rtlCol="0" anchor="t">
            <a:spAutoFit/>
          </a:bodyPr>
          <a:lstStyle/>
          <a:p>
            <a:pPr algn="l">
              <a:lnSpc>
                <a:spcPts val="5880"/>
              </a:lnSpc>
            </a:pPr>
            <a:r>
              <a:rPr lang="en-US" sz="4200" spc="176" dirty="0">
                <a:solidFill>
                  <a:srgbClr val="1A1D3A"/>
                </a:solidFill>
                <a:latin typeface="League Spartan Bold"/>
              </a:rPr>
              <a:t>ICEZONE INSTALLATION</a:t>
            </a:r>
          </a:p>
        </p:txBody>
      </p:sp>
      <p:sp>
        <p:nvSpPr>
          <p:cNvPr id="9" name="TextBox 8">
            <a:extLst>
              <a:ext uri="{FF2B5EF4-FFF2-40B4-BE49-F238E27FC236}">
                <a16:creationId xmlns:a16="http://schemas.microsoft.com/office/drawing/2014/main" id="{E0A0E78E-D34E-A6D0-6143-112360796D91}"/>
              </a:ext>
            </a:extLst>
          </p:cNvPr>
          <p:cNvSpPr txBox="1"/>
          <p:nvPr/>
        </p:nvSpPr>
        <p:spPr>
          <a:xfrm>
            <a:off x="11011281" y="2283108"/>
            <a:ext cx="5219700"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Reinstall the service cover and secure with the original screw.</a:t>
            </a:r>
          </a:p>
        </p:txBody>
      </p:sp>
      <p:pic>
        <p:nvPicPr>
          <p:cNvPr id="13" name="Picture 2">
            <a:extLst>
              <a:ext uri="{FF2B5EF4-FFF2-40B4-BE49-F238E27FC236}">
                <a16:creationId xmlns:a16="http://schemas.microsoft.com/office/drawing/2014/main" id="{70579A1A-16E7-4763-8849-ECA25F40F5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023980" y="3606608"/>
            <a:ext cx="5285500" cy="396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A721D957-C0F8-1B2D-C49B-94A384671E55}"/>
              </a:ext>
            </a:extLst>
          </p:cNvPr>
          <p:cNvSpPr txBox="1"/>
          <p:nvPr/>
        </p:nvSpPr>
        <p:spPr>
          <a:xfrm>
            <a:off x="914021" y="1537037"/>
            <a:ext cx="6362700" cy="163121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Insert the DC plug from the wall adapter through the “P” shaped hole in the service cover.</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Plug the DC connector into the Icezone Unit’s power input plug.</a:t>
            </a:r>
          </a:p>
        </p:txBody>
      </p:sp>
      <p:pic>
        <p:nvPicPr>
          <p:cNvPr id="11" name="Picture 2">
            <a:extLst>
              <a:ext uri="{FF2B5EF4-FFF2-40B4-BE49-F238E27FC236}">
                <a16:creationId xmlns:a16="http://schemas.microsoft.com/office/drawing/2014/main" id="{25752458-2149-21D4-87E5-C6D1E96FB62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28321" y="3606609"/>
            <a:ext cx="5285500" cy="396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754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3823" y="9348788"/>
            <a:ext cx="18073829" cy="895163"/>
            <a:chOff x="0" y="0"/>
            <a:chExt cx="24098439" cy="1193551"/>
          </a:xfrm>
        </p:grpSpPr>
        <p:grpSp>
          <p:nvGrpSpPr>
            <p:cNvPr id="3" name="Group 3"/>
            <p:cNvGrpSpPr/>
            <p:nvPr/>
          </p:nvGrpSpPr>
          <p:grpSpPr>
            <a:xfrm>
              <a:off x="0" y="263925"/>
              <a:ext cx="21688805" cy="665700"/>
              <a:chOff x="0" y="0"/>
              <a:chExt cx="14615536" cy="448598"/>
            </a:xfrm>
          </p:grpSpPr>
          <p:sp>
            <p:nvSpPr>
              <p:cNvPr id="4" name="Freeform 4"/>
              <p:cNvSpPr/>
              <p:nvPr/>
            </p:nvSpPr>
            <p:spPr>
              <a:xfrm>
                <a:off x="0" y="0"/>
                <a:ext cx="14615536" cy="448598"/>
              </a:xfrm>
              <a:custGeom>
                <a:avLst/>
                <a:gdLst/>
                <a:ahLst/>
                <a:cxnLst/>
                <a:rect l="l" t="t" r="r" b="b"/>
                <a:pathLst>
                  <a:path w="14615536" h="448598">
                    <a:moveTo>
                      <a:pt x="0" y="0"/>
                    </a:moveTo>
                    <a:lnTo>
                      <a:pt x="14615536" y="0"/>
                    </a:lnTo>
                    <a:lnTo>
                      <a:pt x="14615536" y="448598"/>
                    </a:lnTo>
                    <a:lnTo>
                      <a:pt x="0" y="448598"/>
                    </a:lnTo>
                    <a:close/>
                  </a:path>
                </a:pathLst>
              </a:custGeom>
              <a:solidFill>
                <a:srgbClr val="2DAFE6"/>
              </a:solidFill>
            </p:spPr>
            <p:txBody>
              <a:bodyPr/>
              <a:lstStyle/>
              <a:p>
                <a:endParaRPr lang="en-GB" dirty="0">
                  <a:latin typeface="Arial" panose="020B0604020202020204" pitchFamily="34" charset="0"/>
                </a:endParaRPr>
              </a:p>
            </p:txBody>
          </p:sp>
          <p:sp>
            <p:nvSpPr>
              <p:cNvPr id="5" name="TextBox 5"/>
              <p:cNvSpPr txBox="1"/>
              <p:nvPr/>
            </p:nvSpPr>
            <p:spPr>
              <a:xfrm>
                <a:off x="0" y="-76200"/>
                <a:ext cx="14615536" cy="524798"/>
              </a:xfrm>
              <a:prstGeom prst="rect">
                <a:avLst/>
              </a:prstGeom>
            </p:spPr>
            <p:txBody>
              <a:bodyPr lIns="3503" tIns="3503" rIns="3503" bIns="3503" rtlCol="0" anchor="ctr"/>
              <a:lstStyle/>
              <a:p>
                <a:pPr marL="0" lvl="0" indent="0" algn="l">
                  <a:lnSpc>
                    <a:spcPts val="5759"/>
                  </a:lnSpc>
                  <a:spcBef>
                    <a:spcPct val="0"/>
                  </a:spcBef>
                </a:pPr>
                <a:endParaRPr dirty="0">
                  <a:latin typeface="Arial" panose="020B0604020202020204" pitchFamily="34" charset="0"/>
                </a:endParaRPr>
              </a:p>
            </p:txBody>
          </p:sp>
        </p:grpSp>
        <p:sp>
          <p:nvSpPr>
            <p:cNvPr id="6" name="Freeform 6"/>
            <p:cNvSpPr/>
            <p:nvPr/>
          </p:nvSpPr>
          <p:spPr>
            <a:xfrm>
              <a:off x="21334124" y="0"/>
              <a:ext cx="2764315" cy="1193551"/>
            </a:xfrm>
            <a:custGeom>
              <a:avLst/>
              <a:gdLst/>
              <a:ahLst/>
              <a:cxnLst/>
              <a:rect l="l" t="t" r="r" b="b"/>
              <a:pathLst>
                <a:path w="2764315" h="1193551">
                  <a:moveTo>
                    <a:pt x="0" y="0"/>
                  </a:moveTo>
                  <a:lnTo>
                    <a:pt x="2764315" y="0"/>
                  </a:lnTo>
                  <a:lnTo>
                    <a:pt x="2764315" y="1193551"/>
                  </a:lnTo>
                  <a:lnTo>
                    <a:pt x="0" y="1193551"/>
                  </a:lnTo>
                  <a:lnTo>
                    <a:pt x="0" y="0"/>
                  </a:lnTo>
                  <a:close/>
                </a:path>
              </a:pathLst>
            </a:custGeom>
            <a:blipFill>
              <a:blip r:embed="rId2"/>
              <a:stretch>
                <a:fillRect/>
              </a:stretch>
            </a:blipFill>
          </p:spPr>
          <p:txBody>
            <a:bodyPr/>
            <a:lstStyle/>
            <a:p>
              <a:endParaRPr lang="en-GB" dirty="0">
                <a:latin typeface="Arial" panose="020B0604020202020204" pitchFamily="34" charset="0"/>
              </a:endParaRPr>
            </a:p>
          </p:txBody>
        </p:sp>
      </p:grpSp>
      <p:sp>
        <p:nvSpPr>
          <p:cNvPr id="30" name="TextBox 16">
            <a:extLst>
              <a:ext uri="{FF2B5EF4-FFF2-40B4-BE49-F238E27FC236}">
                <a16:creationId xmlns:a16="http://schemas.microsoft.com/office/drawing/2014/main" id="{043E5E18-0F2C-B8CD-00BE-F6ED914012DB}"/>
              </a:ext>
            </a:extLst>
          </p:cNvPr>
          <p:cNvSpPr txBox="1"/>
          <p:nvPr/>
        </p:nvSpPr>
        <p:spPr>
          <a:xfrm>
            <a:off x="1028700" y="307657"/>
            <a:ext cx="8420100" cy="721993"/>
          </a:xfrm>
          <a:prstGeom prst="rect">
            <a:avLst/>
          </a:prstGeom>
        </p:spPr>
        <p:txBody>
          <a:bodyPr wrap="square" lIns="0" tIns="0" rIns="0" bIns="0" rtlCol="0" anchor="t">
            <a:spAutoFit/>
          </a:bodyPr>
          <a:lstStyle/>
          <a:p>
            <a:pPr algn="l">
              <a:lnSpc>
                <a:spcPts val="5880"/>
              </a:lnSpc>
            </a:pPr>
            <a:r>
              <a:rPr lang="en-US" sz="4200" spc="176" dirty="0">
                <a:solidFill>
                  <a:srgbClr val="1A1D3A"/>
                </a:solidFill>
                <a:latin typeface="League Spartan Bold"/>
              </a:rPr>
              <a:t>ICEZONE INSTALLATION</a:t>
            </a:r>
          </a:p>
        </p:txBody>
      </p:sp>
      <p:sp>
        <p:nvSpPr>
          <p:cNvPr id="9" name="TextBox 8">
            <a:extLst>
              <a:ext uri="{FF2B5EF4-FFF2-40B4-BE49-F238E27FC236}">
                <a16:creationId xmlns:a16="http://schemas.microsoft.com/office/drawing/2014/main" id="{E0A0E78E-D34E-A6D0-6143-112360796D91}"/>
              </a:ext>
            </a:extLst>
          </p:cNvPr>
          <p:cNvSpPr txBox="1"/>
          <p:nvPr/>
        </p:nvSpPr>
        <p:spPr>
          <a:xfrm>
            <a:off x="1028701" y="1616214"/>
            <a:ext cx="5219700"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Icezone comes with a standard NEMA 1-15 ungrounded (Type A) wall adapter that can be powered with a 100-</a:t>
            </a:r>
            <a:r>
              <a:rPr lang="en-US" sz="2000" dirty="0" err="1">
                <a:latin typeface="Arial" panose="020B0604020202020204" pitchFamily="34" charset="0"/>
                <a:cs typeface="Arial" panose="020B0604020202020204" pitchFamily="34" charset="0"/>
              </a:rPr>
              <a:t>240V</a:t>
            </a:r>
            <a:r>
              <a:rPr lang="en-US" sz="2000" dirty="0">
                <a:latin typeface="Arial" panose="020B0604020202020204" pitchFamily="34" charset="0"/>
                <a:cs typeface="Arial" panose="020B0604020202020204" pitchFamily="34" charset="0"/>
              </a:rPr>
              <a:t> AC 50/</a:t>
            </a:r>
            <a:r>
              <a:rPr lang="en-US" sz="2000" dirty="0" err="1">
                <a:latin typeface="Arial" panose="020B0604020202020204" pitchFamily="34" charset="0"/>
                <a:cs typeface="Arial" panose="020B0604020202020204" pitchFamily="34" charset="0"/>
              </a:rPr>
              <a:t>60Hz</a:t>
            </a:r>
            <a:r>
              <a:rPr lang="en-US" sz="2000" dirty="0">
                <a:latin typeface="Arial" panose="020B0604020202020204" pitchFamily="34" charset="0"/>
                <a:cs typeface="Arial" panose="020B0604020202020204" pitchFamily="34" charset="0"/>
              </a:rPr>
              <a:t> wall plug (NEMA 1 or NEMA 5 outlet). </a:t>
            </a:r>
          </a:p>
        </p:txBody>
      </p:sp>
      <p:pic>
        <p:nvPicPr>
          <p:cNvPr id="7" name="Picture 4" descr="C:\Users\matthew.mercier\Pictures\2011-11\112820111152.jpg">
            <a:extLst>
              <a:ext uri="{FF2B5EF4-FFF2-40B4-BE49-F238E27FC236}">
                <a16:creationId xmlns:a16="http://schemas.microsoft.com/office/drawing/2014/main" id="{233F6037-7F5E-6480-47D2-3ACE48B80B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844798" y="4238815"/>
            <a:ext cx="4064001"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North American wall outlet.">
            <a:extLst>
              <a:ext uri="{FF2B5EF4-FFF2-40B4-BE49-F238E27FC236}">
                <a16:creationId xmlns:a16="http://schemas.microsoft.com/office/drawing/2014/main" id="{737EC280-D6B6-0636-F59B-528C055772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00" y="3730814"/>
            <a:ext cx="2019300" cy="3002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265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3823" y="9348788"/>
            <a:ext cx="18073829" cy="895163"/>
            <a:chOff x="0" y="0"/>
            <a:chExt cx="24098439" cy="1193551"/>
          </a:xfrm>
        </p:grpSpPr>
        <p:grpSp>
          <p:nvGrpSpPr>
            <p:cNvPr id="3" name="Group 3"/>
            <p:cNvGrpSpPr/>
            <p:nvPr/>
          </p:nvGrpSpPr>
          <p:grpSpPr>
            <a:xfrm>
              <a:off x="0" y="263925"/>
              <a:ext cx="21688805" cy="665700"/>
              <a:chOff x="0" y="0"/>
              <a:chExt cx="14615536" cy="448598"/>
            </a:xfrm>
          </p:grpSpPr>
          <p:sp>
            <p:nvSpPr>
              <p:cNvPr id="4" name="Freeform 4"/>
              <p:cNvSpPr/>
              <p:nvPr/>
            </p:nvSpPr>
            <p:spPr>
              <a:xfrm>
                <a:off x="0" y="0"/>
                <a:ext cx="14615536" cy="448598"/>
              </a:xfrm>
              <a:custGeom>
                <a:avLst/>
                <a:gdLst/>
                <a:ahLst/>
                <a:cxnLst/>
                <a:rect l="l" t="t" r="r" b="b"/>
                <a:pathLst>
                  <a:path w="14615536" h="448598">
                    <a:moveTo>
                      <a:pt x="0" y="0"/>
                    </a:moveTo>
                    <a:lnTo>
                      <a:pt x="14615536" y="0"/>
                    </a:lnTo>
                    <a:lnTo>
                      <a:pt x="14615536" y="448598"/>
                    </a:lnTo>
                    <a:lnTo>
                      <a:pt x="0" y="448598"/>
                    </a:lnTo>
                    <a:close/>
                  </a:path>
                </a:pathLst>
              </a:custGeom>
              <a:solidFill>
                <a:srgbClr val="2DAFE6"/>
              </a:solidFill>
            </p:spPr>
            <p:txBody>
              <a:bodyPr/>
              <a:lstStyle/>
              <a:p>
                <a:endParaRPr lang="en-GB" dirty="0">
                  <a:latin typeface="Arial" panose="020B0604020202020204" pitchFamily="34" charset="0"/>
                </a:endParaRPr>
              </a:p>
            </p:txBody>
          </p:sp>
          <p:sp>
            <p:nvSpPr>
              <p:cNvPr id="5" name="TextBox 5"/>
              <p:cNvSpPr txBox="1"/>
              <p:nvPr/>
            </p:nvSpPr>
            <p:spPr>
              <a:xfrm>
                <a:off x="0" y="-76200"/>
                <a:ext cx="14615536" cy="524798"/>
              </a:xfrm>
              <a:prstGeom prst="rect">
                <a:avLst/>
              </a:prstGeom>
            </p:spPr>
            <p:txBody>
              <a:bodyPr lIns="3503" tIns="3503" rIns="3503" bIns="3503" rtlCol="0" anchor="ctr"/>
              <a:lstStyle/>
              <a:p>
                <a:pPr marL="0" lvl="0" indent="0" algn="l">
                  <a:lnSpc>
                    <a:spcPts val="5759"/>
                  </a:lnSpc>
                  <a:spcBef>
                    <a:spcPct val="0"/>
                  </a:spcBef>
                </a:pPr>
                <a:endParaRPr dirty="0">
                  <a:latin typeface="Arial" panose="020B0604020202020204" pitchFamily="34" charset="0"/>
                </a:endParaRPr>
              </a:p>
            </p:txBody>
          </p:sp>
        </p:grpSp>
        <p:sp>
          <p:nvSpPr>
            <p:cNvPr id="6" name="Freeform 6"/>
            <p:cNvSpPr/>
            <p:nvPr/>
          </p:nvSpPr>
          <p:spPr>
            <a:xfrm>
              <a:off x="21334124" y="0"/>
              <a:ext cx="2764315" cy="1193551"/>
            </a:xfrm>
            <a:custGeom>
              <a:avLst/>
              <a:gdLst/>
              <a:ahLst/>
              <a:cxnLst/>
              <a:rect l="l" t="t" r="r" b="b"/>
              <a:pathLst>
                <a:path w="2764315" h="1193551">
                  <a:moveTo>
                    <a:pt x="0" y="0"/>
                  </a:moveTo>
                  <a:lnTo>
                    <a:pt x="2764315" y="0"/>
                  </a:lnTo>
                  <a:lnTo>
                    <a:pt x="2764315" y="1193551"/>
                  </a:lnTo>
                  <a:lnTo>
                    <a:pt x="0" y="1193551"/>
                  </a:lnTo>
                  <a:lnTo>
                    <a:pt x="0" y="0"/>
                  </a:lnTo>
                  <a:close/>
                </a:path>
              </a:pathLst>
            </a:custGeom>
            <a:blipFill>
              <a:blip r:embed="rId2"/>
              <a:stretch>
                <a:fillRect/>
              </a:stretch>
            </a:blipFill>
          </p:spPr>
          <p:txBody>
            <a:bodyPr/>
            <a:lstStyle/>
            <a:p>
              <a:endParaRPr lang="en-GB" dirty="0">
                <a:latin typeface="Arial" panose="020B0604020202020204" pitchFamily="34" charset="0"/>
              </a:endParaRPr>
            </a:p>
          </p:txBody>
        </p:sp>
      </p:grpSp>
      <p:sp>
        <p:nvSpPr>
          <p:cNvPr id="30" name="TextBox 16">
            <a:extLst>
              <a:ext uri="{FF2B5EF4-FFF2-40B4-BE49-F238E27FC236}">
                <a16:creationId xmlns:a16="http://schemas.microsoft.com/office/drawing/2014/main" id="{043E5E18-0F2C-B8CD-00BE-F6ED914012DB}"/>
              </a:ext>
            </a:extLst>
          </p:cNvPr>
          <p:cNvSpPr txBox="1"/>
          <p:nvPr/>
        </p:nvSpPr>
        <p:spPr>
          <a:xfrm>
            <a:off x="1028700" y="307657"/>
            <a:ext cx="8420100" cy="721993"/>
          </a:xfrm>
          <a:prstGeom prst="rect">
            <a:avLst/>
          </a:prstGeom>
        </p:spPr>
        <p:txBody>
          <a:bodyPr wrap="square" lIns="0" tIns="0" rIns="0" bIns="0" rtlCol="0" anchor="t">
            <a:spAutoFit/>
          </a:bodyPr>
          <a:lstStyle/>
          <a:p>
            <a:pPr algn="l">
              <a:lnSpc>
                <a:spcPts val="5880"/>
              </a:lnSpc>
            </a:pPr>
            <a:r>
              <a:rPr lang="en-US" sz="4200" spc="176" dirty="0">
                <a:solidFill>
                  <a:srgbClr val="1A1D3A"/>
                </a:solidFill>
                <a:latin typeface="League Spartan Bold"/>
              </a:rPr>
              <a:t>ICEZONE INSTALLATION</a:t>
            </a:r>
          </a:p>
        </p:txBody>
      </p:sp>
      <p:sp>
        <p:nvSpPr>
          <p:cNvPr id="11" name="TextBox 10">
            <a:extLst>
              <a:ext uri="{FF2B5EF4-FFF2-40B4-BE49-F238E27FC236}">
                <a16:creationId xmlns:a16="http://schemas.microsoft.com/office/drawing/2014/main" id="{A1C0DE2B-558F-811C-8D7F-B04AF8574686}"/>
              </a:ext>
            </a:extLst>
          </p:cNvPr>
          <p:cNvSpPr txBox="1"/>
          <p:nvPr/>
        </p:nvSpPr>
        <p:spPr>
          <a:xfrm>
            <a:off x="1028700" y="1649608"/>
            <a:ext cx="5965083" cy="3477875"/>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Close the ice machine after turning it on.</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Plug the Icezone into a nearby </a:t>
            </a:r>
            <a:r>
              <a:rPr lang="en-US" sz="2000" dirty="0" err="1">
                <a:latin typeface="Arial" panose="020B0604020202020204" pitchFamily="34" charset="0"/>
                <a:cs typeface="Arial" panose="020B0604020202020204" pitchFamily="34" charset="0"/>
              </a:rPr>
              <a:t>100VAC</a:t>
            </a:r>
            <a:r>
              <a:rPr lang="en-US" sz="2000" dirty="0">
                <a:latin typeface="Arial" panose="020B0604020202020204" pitchFamily="34" charset="0"/>
                <a:cs typeface="Arial" panose="020B0604020202020204" pitchFamily="34" charset="0"/>
              </a:rPr>
              <a:t> outlet that is not switched off.</a:t>
            </a:r>
          </a:p>
          <a:p>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The Icezone runs 24 hours/day, 7 days per</a:t>
            </a:r>
          </a:p>
          <a:p>
            <a:r>
              <a:rPr lang="en-US" sz="2000" dirty="0">
                <a:latin typeface="Arial" panose="020B0604020202020204" pitchFamily="34" charset="0"/>
                <a:cs typeface="Arial" panose="020B0604020202020204" pitchFamily="34" charset="0"/>
              </a:rPr>
              <a:t>week.</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Check to make sure the blue light is lit on the top of the Icezone.</a:t>
            </a:r>
          </a:p>
          <a:p>
            <a:endParaRPr lang="en-US" sz="2000" dirty="0">
              <a:latin typeface="Arial" panose="020B0604020202020204" pitchFamily="34" charset="0"/>
              <a:cs typeface="Arial" panose="020B0604020202020204" pitchFamily="34" charset="0"/>
            </a:endParaRPr>
          </a:p>
        </p:txBody>
      </p:sp>
      <p:pic>
        <p:nvPicPr>
          <p:cNvPr id="15" name="Picture 2">
            <a:extLst>
              <a:ext uri="{FF2B5EF4-FFF2-40B4-BE49-F238E27FC236}">
                <a16:creationId xmlns:a16="http://schemas.microsoft.com/office/drawing/2014/main" id="{F676B734-E58F-092D-E83B-E420A030552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725399" y="1723965"/>
            <a:ext cx="3457381" cy="5207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a:extLst>
              <a:ext uri="{FF2B5EF4-FFF2-40B4-BE49-F238E27FC236}">
                <a16:creationId xmlns:a16="http://schemas.microsoft.com/office/drawing/2014/main" id="{9745F9F3-7E2B-EBCA-B25F-DDC3F3AE6C29}"/>
              </a:ext>
            </a:extLst>
          </p:cNvPr>
          <p:cNvSpPr txBox="1"/>
          <p:nvPr/>
        </p:nvSpPr>
        <p:spPr>
          <a:xfrm>
            <a:off x="9032624" y="1723965"/>
            <a:ext cx="2551734" cy="5324535"/>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When Icezone is connected to power correctly and the </a:t>
            </a:r>
            <a:r>
              <a:rPr lang="en-US" sz="2000" dirty="0" err="1">
                <a:latin typeface="Arial" panose="020B0604020202020204" pitchFamily="34" charset="0"/>
                <a:cs typeface="Arial" panose="020B0604020202020204" pitchFamily="34" charset="0"/>
              </a:rPr>
              <a:t>the</a:t>
            </a:r>
            <a:r>
              <a:rPr lang="en-US" sz="2000" dirty="0">
                <a:latin typeface="Arial" panose="020B0604020202020204" pitchFamily="34" charset="0"/>
                <a:cs typeface="Arial" panose="020B0604020202020204" pitchFamily="34" charset="0"/>
              </a:rPr>
              <a:t> operation is normal a blue light shows on top of the unit.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When the red light is steady on top of the Icezone, the lamp needs to be changed.</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When  the red light is flashing on top of the Icezone, the unit requires service.</a:t>
            </a:r>
          </a:p>
        </p:txBody>
      </p:sp>
      <p:pic>
        <p:nvPicPr>
          <p:cNvPr id="7" name="Picture 2" descr="C:\Egnyte\Shared\Marketing\IceZone\IceZone Install Images\Florida Hospital\DCM500_92115\IMG_2681.JPG">
            <a:extLst>
              <a:ext uri="{FF2B5EF4-FFF2-40B4-BE49-F238E27FC236}">
                <a16:creationId xmlns:a16="http://schemas.microsoft.com/office/drawing/2014/main" id="{B1AD1F1A-CFB3-BD2B-4FF6-1451E2D63CA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5364091"/>
            <a:ext cx="27432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Egnyte\Shared\Marketing\IceZone\IceZone Install Images\Florida Hospital\DCM500_92115\IMG_2684.JPG">
            <a:extLst>
              <a:ext uri="{FF2B5EF4-FFF2-40B4-BE49-F238E27FC236}">
                <a16:creationId xmlns:a16="http://schemas.microsoft.com/office/drawing/2014/main" id="{968E1C75-3A59-1571-4B25-D2D164E1DC2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4800" y="5364091"/>
            <a:ext cx="27432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199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226850" y="3175420"/>
            <a:ext cx="20917733" cy="7941648"/>
            <a:chOff x="0" y="-47625"/>
            <a:chExt cx="5509197" cy="2091628"/>
          </a:xfrm>
        </p:grpSpPr>
        <p:sp>
          <p:nvSpPr>
            <p:cNvPr id="4" name="Freeform 4"/>
            <p:cNvSpPr/>
            <p:nvPr/>
          </p:nvSpPr>
          <p:spPr>
            <a:xfrm>
              <a:off x="0" y="0"/>
              <a:ext cx="5509197" cy="2044003"/>
            </a:xfrm>
            <a:custGeom>
              <a:avLst/>
              <a:gdLst/>
              <a:ahLst/>
              <a:cxnLst/>
              <a:rect l="l" t="t" r="r" b="b"/>
              <a:pathLst>
                <a:path w="5509197" h="2044003">
                  <a:moveTo>
                    <a:pt x="0" y="0"/>
                  </a:moveTo>
                  <a:lnTo>
                    <a:pt x="5509197" y="0"/>
                  </a:lnTo>
                  <a:lnTo>
                    <a:pt x="5509197" y="2044003"/>
                  </a:lnTo>
                  <a:lnTo>
                    <a:pt x="0" y="2044003"/>
                  </a:lnTo>
                  <a:close/>
                </a:path>
              </a:pathLst>
            </a:custGeom>
            <a:gradFill rotWithShape="1">
              <a:gsLst>
                <a:gs pos="0">
                  <a:srgbClr val="FFFFFF">
                    <a:alpha val="100000"/>
                  </a:srgbClr>
                </a:gs>
                <a:gs pos="100000">
                  <a:srgbClr val="2DAFE6">
                    <a:alpha val="100000"/>
                  </a:srgbClr>
                </a:gs>
              </a:gsLst>
              <a:lin ang="5400000"/>
            </a:gradFill>
          </p:spPr>
          <p:txBody>
            <a:bodyPr/>
            <a:lstStyle/>
            <a:p>
              <a:endParaRPr lang="en-GB" dirty="0"/>
            </a:p>
          </p:txBody>
        </p:sp>
        <p:sp>
          <p:nvSpPr>
            <p:cNvPr id="5" name="TextBox 5"/>
            <p:cNvSpPr txBox="1"/>
            <p:nvPr/>
          </p:nvSpPr>
          <p:spPr>
            <a:xfrm>
              <a:off x="0" y="-47625"/>
              <a:ext cx="5509197" cy="2091628"/>
            </a:xfrm>
            <a:prstGeom prst="rect">
              <a:avLst/>
            </a:prstGeom>
          </p:spPr>
          <p:txBody>
            <a:bodyPr lIns="50800" tIns="50800" rIns="50800" bIns="50800" rtlCol="0" anchor="ctr"/>
            <a:lstStyle/>
            <a:p>
              <a:pPr algn="ctr">
                <a:lnSpc>
                  <a:spcPts val="2399"/>
                </a:lnSpc>
              </a:pPr>
              <a:endParaRPr/>
            </a:p>
          </p:txBody>
        </p:sp>
      </p:grpSp>
      <p:sp>
        <p:nvSpPr>
          <p:cNvPr id="7" name="Freeform 7"/>
          <p:cNvSpPr/>
          <p:nvPr/>
        </p:nvSpPr>
        <p:spPr>
          <a:xfrm>
            <a:off x="-544616" y="4436267"/>
            <a:ext cx="18539511" cy="7293179"/>
          </a:xfrm>
          <a:custGeom>
            <a:avLst/>
            <a:gdLst/>
            <a:ahLst/>
            <a:cxnLst/>
            <a:rect l="l" t="t" r="r" b="b"/>
            <a:pathLst>
              <a:path w="18539511" h="7293179">
                <a:moveTo>
                  <a:pt x="0" y="0"/>
                </a:moveTo>
                <a:lnTo>
                  <a:pt x="18539511" y="0"/>
                </a:lnTo>
                <a:lnTo>
                  <a:pt x="18539511" y="7293179"/>
                </a:lnTo>
                <a:lnTo>
                  <a:pt x="0" y="7293179"/>
                </a:lnTo>
                <a:lnTo>
                  <a:pt x="0" y="0"/>
                </a:lnTo>
                <a:close/>
              </a:path>
            </a:pathLst>
          </a:custGeom>
          <a:blipFill>
            <a:blip r:embed="rId2">
              <a:alphaModFix amt="70000"/>
              <a:extLst>
                <a:ext uri="{96DAC541-7B7A-43D3-8B79-37D633B846F1}">
                  <asvg:svgBlip xmlns:asvg="http://schemas.microsoft.com/office/drawing/2016/SVG/main" r:embed="rId3"/>
                </a:ext>
              </a:extLst>
            </a:blip>
            <a:stretch>
              <a:fillRect b="-109717"/>
            </a:stretch>
          </a:blipFill>
        </p:spPr>
        <p:txBody>
          <a:bodyPr/>
          <a:lstStyle/>
          <a:p>
            <a:endParaRPr lang="en-GB"/>
          </a:p>
        </p:txBody>
      </p:sp>
      <p:sp>
        <p:nvSpPr>
          <p:cNvPr id="2" name="Freeform 2"/>
          <p:cNvSpPr/>
          <p:nvPr/>
        </p:nvSpPr>
        <p:spPr>
          <a:xfrm>
            <a:off x="4241800" y="640972"/>
            <a:ext cx="10486879" cy="4527928"/>
          </a:xfrm>
          <a:custGeom>
            <a:avLst/>
            <a:gdLst/>
            <a:ahLst/>
            <a:cxnLst/>
            <a:rect l="l" t="t" r="r" b="b"/>
            <a:pathLst>
              <a:path w="7105358" h="3067886">
                <a:moveTo>
                  <a:pt x="0" y="0"/>
                </a:moveTo>
                <a:lnTo>
                  <a:pt x="7105358" y="0"/>
                </a:lnTo>
                <a:lnTo>
                  <a:pt x="7105358" y="3067887"/>
                </a:lnTo>
                <a:lnTo>
                  <a:pt x="0" y="3067887"/>
                </a:lnTo>
                <a:lnTo>
                  <a:pt x="0" y="0"/>
                </a:lnTo>
                <a:close/>
              </a:path>
            </a:pathLst>
          </a:custGeom>
          <a:blipFill>
            <a:blip r:embed="rId4"/>
            <a:stretch>
              <a:fillRect/>
            </a:stretch>
          </a:blipFill>
        </p:spPr>
        <p:txBody>
          <a:bodyPr/>
          <a:lstStyle/>
          <a:p>
            <a:endParaRPr lang="en-GB"/>
          </a:p>
        </p:txBody>
      </p:sp>
      <p:sp>
        <p:nvSpPr>
          <p:cNvPr id="6" name="TextBox 5">
            <a:extLst>
              <a:ext uri="{FF2B5EF4-FFF2-40B4-BE49-F238E27FC236}">
                <a16:creationId xmlns:a16="http://schemas.microsoft.com/office/drawing/2014/main" id="{DE0543CD-887C-C926-5B21-DD8FFD66A4E9}"/>
              </a:ext>
            </a:extLst>
          </p:cNvPr>
          <p:cNvSpPr txBox="1"/>
          <p:nvPr/>
        </p:nvSpPr>
        <p:spPr>
          <a:xfrm>
            <a:off x="4384477" y="5181600"/>
            <a:ext cx="10744200" cy="769441"/>
          </a:xfrm>
          <a:prstGeom prst="rect">
            <a:avLst/>
          </a:prstGeom>
          <a:noFill/>
        </p:spPr>
        <p:txBody>
          <a:bodyPr wrap="square" rtlCol="0">
            <a:spAutoFit/>
          </a:bodyPr>
          <a:lstStyle/>
          <a:p>
            <a:pPr algn="ctr"/>
            <a:r>
              <a:rPr lang="en-GB" sz="4400" dirty="0">
                <a:solidFill>
                  <a:srgbClr val="002060"/>
                </a:solidFill>
                <a:latin typeface="League Spartan Bold" pitchFamily="2" charset="0"/>
              </a:rPr>
              <a:t>Thank you for purchasing </a:t>
            </a:r>
            <a:r>
              <a:rPr lang="en-GB" sz="4400" dirty="0" err="1">
                <a:solidFill>
                  <a:srgbClr val="002060"/>
                </a:solidFill>
                <a:latin typeface="League Spartan Bold" pitchFamily="2" charset="0"/>
              </a:rPr>
              <a:t>Icezone</a:t>
            </a:r>
            <a:endParaRPr lang="en-GB" sz="4400" dirty="0">
              <a:solidFill>
                <a:srgbClr val="002060"/>
              </a:solidFill>
              <a:latin typeface="League Spartan Bold" pitchFamily="2" charset="0"/>
            </a:endParaRPr>
          </a:p>
        </p:txBody>
      </p:sp>
      <p:sp>
        <p:nvSpPr>
          <p:cNvPr id="9" name="TextBox 8">
            <a:extLst>
              <a:ext uri="{FF2B5EF4-FFF2-40B4-BE49-F238E27FC236}">
                <a16:creationId xmlns:a16="http://schemas.microsoft.com/office/drawing/2014/main" id="{1A917380-B9E6-7502-1133-182108294693}"/>
              </a:ext>
            </a:extLst>
          </p:cNvPr>
          <p:cNvSpPr txBox="1"/>
          <p:nvPr/>
        </p:nvSpPr>
        <p:spPr>
          <a:xfrm>
            <a:off x="5638800" y="5914233"/>
            <a:ext cx="3403600" cy="369332"/>
          </a:xfrm>
          <a:prstGeom prst="rect">
            <a:avLst/>
          </a:prstGeom>
          <a:noFill/>
        </p:spPr>
        <p:txBody>
          <a:bodyPr wrap="square" rtlCol="0">
            <a:spAutoFit/>
          </a:bodyPr>
          <a:lstStyle/>
          <a:p>
            <a:r>
              <a:rPr lang="en-GB" b="1" dirty="0">
                <a:solidFill>
                  <a:srgbClr val="002060"/>
                </a:solidFill>
                <a:latin typeface="Arial" panose="020B0604020202020204" pitchFamily="34" charset="0"/>
                <a:cs typeface="Arial" panose="020B0604020202020204" pitchFamily="34" charset="0"/>
              </a:rPr>
              <a:t>Email: info@bsg-uv.com</a:t>
            </a:r>
          </a:p>
        </p:txBody>
      </p:sp>
      <p:sp>
        <p:nvSpPr>
          <p:cNvPr id="10" name="TextBox 9">
            <a:extLst>
              <a:ext uri="{FF2B5EF4-FFF2-40B4-BE49-F238E27FC236}">
                <a16:creationId xmlns:a16="http://schemas.microsoft.com/office/drawing/2014/main" id="{53786519-57AA-1F32-3143-B8AC03AA0618}"/>
              </a:ext>
            </a:extLst>
          </p:cNvPr>
          <p:cNvSpPr txBox="1"/>
          <p:nvPr/>
        </p:nvSpPr>
        <p:spPr>
          <a:xfrm>
            <a:off x="10567893" y="5914233"/>
            <a:ext cx="3403600" cy="369332"/>
          </a:xfrm>
          <a:prstGeom prst="rect">
            <a:avLst/>
          </a:prstGeom>
          <a:noFill/>
        </p:spPr>
        <p:txBody>
          <a:bodyPr wrap="square" rtlCol="0">
            <a:spAutoFit/>
          </a:bodyPr>
          <a:lstStyle/>
          <a:p>
            <a:pPr algn="r"/>
            <a:r>
              <a:rPr lang="en-GB" b="1" dirty="0">
                <a:solidFill>
                  <a:srgbClr val="002060"/>
                </a:solidFill>
                <a:latin typeface="Arial" panose="020B0604020202020204" pitchFamily="34" charset="0"/>
                <a:cs typeface="Arial" panose="020B0604020202020204" pitchFamily="34" charset="0"/>
              </a:rPr>
              <a:t>Web: biozonescientific.com</a:t>
            </a:r>
          </a:p>
        </p:txBody>
      </p:sp>
    </p:spTree>
    <p:extLst>
      <p:ext uri="{BB962C8B-B14F-4D97-AF65-F5344CB8AC3E}">
        <p14:creationId xmlns:p14="http://schemas.microsoft.com/office/powerpoint/2010/main" val="2947358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3823" y="9348788"/>
            <a:ext cx="18073829" cy="895163"/>
            <a:chOff x="0" y="0"/>
            <a:chExt cx="24098439" cy="1193551"/>
          </a:xfrm>
        </p:grpSpPr>
        <p:grpSp>
          <p:nvGrpSpPr>
            <p:cNvPr id="3" name="Group 3"/>
            <p:cNvGrpSpPr/>
            <p:nvPr/>
          </p:nvGrpSpPr>
          <p:grpSpPr>
            <a:xfrm>
              <a:off x="0" y="263925"/>
              <a:ext cx="21688805" cy="665700"/>
              <a:chOff x="0" y="0"/>
              <a:chExt cx="14615536" cy="448598"/>
            </a:xfrm>
          </p:grpSpPr>
          <p:sp>
            <p:nvSpPr>
              <p:cNvPr id="4" name="Freeform 4"/>
              <p:cNvSpPr/>
              <p:nvPr/>
            </p:nvSpPr>
            <p:spPr>
              <a:xfrm>
                <a:off x="0" y="0"/>
                <a:ext cx="14615536" cy="448598"/>
              </a:xfrm>
              <a:custGeom>
                <a:avLst/>
                <a:gdLst/>
                <a:ahLst/>
                <a:cxnLst/>
                <a:rect l="l" t="t" r="r" b="b"/>
                <a:pathLst>
                  <a:path w="14615536" h="448598">
                    <a:moveTo>
                      <a:pt x="0" y="0"/>
                    </a:moveTo>
                    <a:lnTo>
                      <a:pt x="14615536" y="0"/>
                    </a:lnTo>
                    <a:lnTo>
                      <a:pt x="14615536" y="448598"/>
                    </a:lnTo>
                    <a:lnTo>
                      <a:pt x="0" y="448598"/>
                    </a:lnTo>
                    <a:close/>
                  </a:path>
                </a:pathLst>
              </a:custGeom>
              <a:solidFill>
                <a:srgbClr val="2DAFE6"/>
              </a:solidFill>
            </p:spPr>
            <p:txBody>
              <a:bodyPr/>
              <a:lstStyle/>
              <a:p>
                <a:endParaRPr lang="en-GB" dirty="0">
                  <a:latin typeface="Arial" panose="020B0604020202020204" pitchFamily="34" charset="0"/>
                </a:endParaRPr>
              </a:p>
            </p:txBody>
          </p:sp>
          <p:sp>
            <p:nvSpPr>
              <p:cNvPr id="5" name="TextBox 5"/>
              <p:cNvSpPr txBox="1"/>
              <p:nvPr/>
            </p:nvSpPr>
            <p:spPr>
              <a:xfrm>
                <a:off x="0" y="-76200"/>
                <a:ext cx="14615536" cy="524798"/>
              </a:xfrm>
              <a:prstGeom prst="rect">
                <a:avLst/>
              </a:prstGeom>
            </p:spPr>
            <p:txBody>
              <a:bodyPr lIns="3503" tIns="3503" rIns="3503" bIns="3503" rtlCol="0" anchor="ctr"/>
              <a:lstStyle/>
              <a:p>
                <a:pPr marL="0" lvl="0" indent="0" algn="l">
                  <a:lnSpc>
                    <a:spcPts val="5759"/>
                  </a:lnSpc>
                  <a:spcBef>
                    <a:spcPct val="0"/>
                  </a:spcBef>
                </a:pPr>
                <a:endParaRPr dirty="0">
                  <a:latin typeface="Arial" panose="020B0604020202020204" pitchFamily="34" charset="0"/>
                </a:endParaRPr>
              </a:p>
            </p:txBody>
          </p:sp>
        </p:grpSp>
        <p:sp>
          <p:nvSpPr>
            <p:cNvPr id="6" name="Freeform 6"/>
            <p:cNvSpPr/>
            <p:nvPr/>
          </p:nvSpPr>
          <p:spPr>
            <a:xfrm>
              <a:off x="21334124" y="0"/>
              <a:ext cx="2764315" cy="1193551"/>
            </a:xfrm>
            <a:custGeom>
              <a:avLst/>
              <a:gdLst/>
              <a:ahLst/>
              <a:cxnLst/>
              <a:rect l="l" t="t" r="r" b="b"/>
              <a:pathLst>
                <a:path w="2764315" h="1193551">
                  <a:moveTo>
                    <a:pt x="0" y="0"/>
                  </a:moveTo>
                  <a:lnTo>
                    <a:pt x="2764315" y="0"/>
                  </a:lnTo>
                  <a:lnTo>
                    <a:pt x="2764315" y="1193551"/>
                  </a:lnTo>
                  <a:lnTo>
                    <a:pt x="0" y="1193551"/>
                  </a:lnTo>
                  <a:lnTo>
                    <a:pt x="0" y="0"/>
                  </a:lnTo>
                  <a:close/>
                </a:path>
              </a:pathLst>
            </a:custGeom>
            <a:blipFill>
              <a:blip r:embed="rId2"/>
              <a:stretch>
                <a:fillRect/>
              </a:stretch>
            </a:blipFill>
          </p:spPr>
          <p:txBody>
            <a:bodyPr/>
            <a:lstStyle/>
            <a:p>
              <a:endParaRPr lang="en-GB" dirty="0">
                <a:latin typeface="Arial" panose="020B0604020202020204" pitchFamily="34" charset="0"/>
              </a:endParaRPr>
            </a:p>
          </p:txBody>
        </p:sp>
      </p:grpSp>
      <p:sp>
        <p:nvSpPr>
          <p:cNvPr id="16" name="TextBox 16"/>
          <p:cNvSpPr txBox="1"/>
          <p:nvPr/>
        </p:nvSpPr>
        <p:spPr>
          <a:xfrm>
            <a:off x="1028700" y="307657"/>
            <a:ext cx="4648200" cy="721995"/>
          </a:xfrm>
          <a:prstGeom prst="rect">
            <a:avLst/>
          </a:prstGeom>
        </p:spPr>
        <p:txBody>
          <a:bodyPr wrap="square" lIns="0" tIns="0" rIns="0" bIns="0" rtlCol="0" anchor="t">
            <a:spAutoFit/>
          </a:bodyPr>
          <a:lstStyle/>
          <a:p>
            <a:pPr algn="l">
              <a:lnSpc>
                <a:spcPts val="5880"/>
              </a:lnSpc>
            </a:pPr>
            <a:r>
              <a:rPr lang="en-US" sz="4200" spc="176" dirty="0">
                <a:solidFill>
                  <a:srgbClr val="1A1D3A"/>
                </a:solidFill>
                <a:latin typeface="League Spartan Bold"/>
              </a:rPr>
              <a:t>INFORMATION</a:t>
            </a:r>
          </a:p>
        </p:txBody>
      </p:sp>
      <p:sp>
        <p:nvSpPr>
          <p:cNvPr id="8" name="TextBox 7">
            <a:extLst>
              <a:ext uri="{FF2B5EF4-FFF2-40B4-BE49-F238E27FC236}">
                <a16:creationId xmlns:a16="http://schemas.microsoft.com/office/drawing/2014/main" id="{562FD9AF-E34A-D7A4-A0DE-D24959E6D069}"/>
              </a:ext>
            </a:extLst>
          </p:cNvPr>
          <p:cNvSpPr txBox="1"/>
          <p:nvPr/>
        </p:nvSpPr>
        <p:spPr>
          <a:xfrm>
            <a:off x="998220" y="1312460"/>
            <a:ext cx="4648200" cy="317009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Follow the manufacturers guidelines for cleaning the ice and water dispenser thoroughly.</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Before Installing Icezone, clean and sanitize the interior of the ice and water dispenser thoroughly according to the manufacturer’s guidelines.  All surfaces should be free of slime and scale before starting the installation.</a:t>
            </a:r>
          </a:p>
        </p:txBody>
      </p:sp>
      <p:sp>
        <p:nvSpPr>
          <p:cNvPr id="10" name="TextBox 9">
            <a:extLst>
              <a:ext uri="{FF2B5EF4-FFF2-40B4-BE49-F238E27FC236}">
                <a16:creationId xmlns:a16="http://schemas.microsoft.com/office/drawing/2014/main" id="{6EC780E9-396C-E813-E239-9607C51C9BC7}"/>
              </a:ext>
            </a:extLst>
          </p:cNvPr>
          <p:cNvSpPr txBox="1"/>
          <p:nvPr/>
        </p:nvSpPr>
        <p:spPr>
          <a:xfrm>
            <a:off x="9144000" y="1116699"/>
            <a:ext cx="5467350" cy="557530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Hand Drill</a:t>
            </a:r>
          </a:p>
          <a:p>
            <a:pPr marL="285750"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Phillips Bit Driver</a:t>
            </a:r>
          </a:p>
          <a:p>
            <a:pPr marL="285750"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1/8” Drill Bit</a:t>
            </a:r>
          </a:p>
          <a:p>
            <a:pPr marL="285750"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½” Drill Bit </a:t>
            </a:r>
          </a:p>
          <a:p>
            <a:pPr marL="285750"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1 1/8” Step Drill Bit</a:t>
            </a:r>
          </a:p>
          <a:p>
            <a:pPr marL="285750"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¼” Nut Driver</a:t>
            </a:r>
          </a:p>
          <a:p>
            <a:pPr marL="285750"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Phillips Screwdriver</a:t>
            </a:r>
          </a:p>
          <a:p>
            <a:pPr marL="285750"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Safety Goggles</a:t>
            </a:r>
          </a:p>
          <a:p>
            <a:pPr marL="285750"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Hose Cutter or Utility Knife</a:t>
            </a:r>
          </a:p>
          <a:p>
            <a:pPr marL="285750"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Channel Lock Pliers</a:t>
            </a:r>
          </a:p>
          <a:p>
            <a:pPr marL="285750"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Marker to mark hole locations</a:t>
            </a:r>
          </a:p>
          <a:p>
            <a:pPr marL="285750"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File or de-burring tool to de-burr holes</a:t>
            </a:r>
          </a:p>
        </p:txBody>
      </p:sp>
      <p:sp>
        <p:nvSpPr>
          <p:cNvPr id="12" name="TextBox 16">
            <a:extLst>
              <a:ext uri="{FF2B5EF4-FFF2-40B4-BE49-F238E27FC236}">
                <a16:creationId xmlns:a16="http://schemas.microsoft.com/office/drawing/2014/main" id="{153C4A7A-BCEE-5EDB-AC9A-F1F04950C66A}"/>
              </a:ext>
            </a:extLst>
          </p:cNvPr>
          <p:cNvSpPr txBox="1"/>
          <p:nvPr/>
        </p:nvSpPr>
        <p:spPr>
          <a:xfrm>
            <a:off x="9144000" y="309898"/>
            <a:ext cx="6772770" cy="721993"/>
          </a:xfrm>
          <a:prstGeom prst="rect">
            <a:avLst/>
          </a:prstGeom>
        </p:spPr>
        <p:txBody>
          <a:bodyPr wrap="square" lIns="0" tIns="0" rIns="0" bIns="0" rtlCol="0" anchor="t">
            <a:spAutoFit/>
          </a:bodyPr>
          <a:lstStyle/>
          <a:p>
            <a:pPr algn="l">
              <a:lnSpc>
                <a:spcPts val="5880"/>
              </a:lnSpc>
            </a:pPr>
            <a:r>
              <a:rPr lang="en-US" sz="4200" spc="176" dirty="0">
                <a:solidFill>
                  <a:srgbClr val="1A1D3A"/>
                </a:solidFill>
                <a:latin typeface="League Spartan Bold"/>
              </a:rPr>
              <a:t>RECOMMENDED TOOLS</a:t>
            </a:r>
          </a:p>
        </p:txBody>
      </p:sp>
      <p:pic>
        <p:nvPicPr>
          <p:cNvPr id="7" name="Picture 2" descr="DCM-300BAH-OS">
            <a:extLst>
              <a:ext uri="{FF2B5EF4-FFF2-40B4-BE49-F238E27FC236}">
                <a16:creationId xmlns:a16="http://schemas.microsoft.com/office/drawing/2014/main" id="{041BB1AB-A070-7454-704F-9F84F3E4A7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91" t="3685" r="3397" b="2323"/>
          <a:stretch/>
        </p:blipFill>
        <p:spPr bwMode="auto">
          <a:xfrm>
            <a:off x="1041400" y="4765366"/>
            <a:ext cx="3073400" cy="4353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36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3823" y="9348788"/>
            <a:ext cx="18073829" cy="895163"/>
            <a:chOff x="0" y="0"/>
            <a:chExt cx="24098439" cy="1193551"/>
          </a:xfrm>
        </p:grpSpPr>
        <p:grpSp>
          <p:nvGrpSpPr>
            <p:cNvPr id="3" name="Group 3"/>
            <p:cNvGrpSpPr/>
            <p:nvPr/>
          </p:nvGrpSpPr>
          <p:grpSpPr>
            <a:xfrm>
              <a:off x="0" y="263925"/>
              <a:ext cx="21688805" cy="665700"/>
              <a:chOff x="0" y="0"/>
              <a:chExt cx="14615536" cy="448598"/>
            </a:xfrm>
          </p:grpSpPr>
          <p:sp>
            <p:nvSpPr>
              <p:cNvPr id="4" name="Freeform 4"/>
              <p:cNvSpPr/>
              <p:nvPr/>
            </p:nvSpPr>
            <p:spPr>
              <a:xfrm>
                <a:off x="0" y="0"/>
                <a:ext cx="14615536" cy="448598"/>
              </a:xfrm>
              <a:custGeom>
                <a:avLst/>
                <a:gdLst/>
                <a:ahLst/>
                <a:cxnLst/>
                <a:rect l="l" t="t" r="r" b="b"/>
                <a:pathLst>
                  <a:path w="14615536" h="448598">
                    <a:moveTo>
                      <a:pt x="0" y="0"/>
                    </a:moveTo>
                    <a:lnTo>
                      <a:pt x="14615536" y="0"/>
                    </a:lnTo>
                    <a:lnTo>
                      <a:pt x="14615536" y="448598"/>
                    </a:lnTo>
                    <a:lnTo>
                      <a:pt x="0" y="448598"/>
                    </a:lnTo>
                    <a:close/>
                  </a:path>
                </a:pathLst>
              </a:custGeom>
              <a:solidFill>
                <a:srgbClr val="2DAFE6"/>
              </a:solidFill>
            </p:spPr>
            <p:txBody>
              <a:bodyPr/>
              <a:lstStyle/>
              <a:p>
                <a:endParaRPr lang="en-GB" dirty="0">
                  <a:latin typeface="Arial" panose="020B0604020202020204" pitchFamily="34" charset="0"/>
                </a:endParaRPr>
              </a:p>
            </p:txBody>
          </p:sp>
          <p:sp>
            <p:nvSpPr>
              <p:cNvPr id="5" name="TextBox 5"/>
              <p:cNvSpPr txBox="1"/>
              <p:nvPr/>
            </p:nvSpPr>
            <p:spPr>
              <a:xfrm>
                <a:off x="0" y="-76200"/>
                <a:ext cx="14615536" cy="524798"/>
              </a:xfrm>
              <a:prstGeom prst="rect">
                <a:avLst/>
              </a:prstGeom>
            </p:spPr>
            <p:txBody>
              <a:bodyPr lIns="3503" tIns="3503" rIns="3503" bIns="3503" rtlCol="0" anchor="ctr"/>
              <a:lstStyle/>
              <a:p>
                <a:pPr marL="0" lvl="0" indent="0" algn="l">
                  <a:lnSpc>
                    <a:spcPts val="5759"/>
                  </a:lnSpc>
                  <a:spcBef>
                    <a:spcPct val="0"/>
                  </a:spcBef>
                </a:pPr>
                <a:endParaRPr dirty="0">
                  <a:latin typeface="Arial" panose="020B0604020202020204" pitchFamily="34" charset="0"/>
                </a:endParaRPr>
              </a:p>
            </p:txBody>
          </p:sp>
        </p:grpSp>
        <p:sp>
          <p:nvSpPr>
            <p:cNvPr id="6" name="Freeform 6"/>
            <p:cNvSpPr/>
            <p:nvPr/>
          </p:nvSpPr>
          <p:spPr>
            <a:xfrm>
              <a:off x="21334124" y="0"/>
              <a:ext cx="2764315" cy="1193551"/>
            </a:xfrm>
            <a:custGeom>
              <a:avLst/>
              <a:gdLst/>
              <a:ahLst/>
              <a:cxnLst/>
              <a:rect l="l" t="t" r="r" b="b"/>
              <a:pathLst>
                <a:path w="2764315" h="1193551">
                  <a:moveTo>
                    <a:pt x="0" y="0"/>
                  </a:moveTo>
                  <a:lnTo>
                    <a:pt x="2764315" y="0"/>
                  </a:lnTo>
                  <a:lnTo>
                    <a:pt x="2764315" y="1193551"/>
                  </a:lnTo>
                  <a:lnTo>
                    <a:pt x="0" y="1193551"/>
                  </a:lnTo>
                  <a:lnTo>
                    <a:pt x="0" y="0"/>
                  </a:lnTo>
                  <a:close/>
                </a:path>
              </a:pathLst>
            </a:custGeom>
            <a:blipFill>
              <a:blip r:embed="rId2"/>
              <a:stretch>
                <a:fillRect/>
              </a:stretch>
            </a:blipFill>
          </p:spPr>
          <p:txBody>
            <a:bodyPr/>
            <a:lstStyle/>
            <a:p>
              <a:endParaRPr lang="en-GB" dirty="0">
                <a:latin typeface="Arial" panose="020B0604020202020204" pitchFamily="34" charset="0"/>
              </a:endParaRPr>
            </a:p>
          </p:txBody>
        </p:sp>
      </p:grpSp>
      <p:sp>
        <p:nvSpPr>
          <p:cNvPr id="16" name="TextBox 16"/>
          <p:cNvSpPr txBox="1"/>
          <p:nvPr/>
        </p:nvSpPr>
        <p:spPr>
          <a:xfrm>
            <a:off x="1028700" y="307657"/>
            <a:ext cx="8420100" cy="721993"/>
          </a:xfrm>
          <a:prstGeom prst="rect">
            <a:avLst/>
          </a:prstGeom>
        </p:spPr>
        <p:txBody>
          <a:bodyPr wrap="square" lIns="0" tIns="0" rIns="0" bIns="0" rtlCol="0" anchor="t">
            <a:spAutoFit/>
          </a:bodyPr>
          <a:lstStyle/>
          <a:p>
            <a:pPr algn="l">
              <a:lnSpc>
                <a:spcPts val="5880"/>
              </a:lnSpc>
            </a:pPr>
            <a:r>
              <a:rPr lang="en-US" sz="4200" spc="176" dirty="0">
                <a:solidFill>
                  <a:srgbClr val="1A1D3A"/>
                </a:solidFill>
                <a:latin typeface="League Spartan Bold"/>
              </a:rPr>
              <a:t>OVERVIEW</a:t>
            </a:r>
          </a:p>
        </p:txBody>
      </p:sp>
      <p:sp>
        <p:nvSpPr>
          <p:cNvPr id="10" name="Rectangle 9">
            <a:extLst>
              <a:ext uri="{FF2B5EF4-FFF2-40B4-BE49-F238E27FC236}">
                <a16:creationId xmlns:a16="http://schemas.microsoft.com/office/drawing/2014/main" id="{E3DE209C-759A-E05B-847A-4EC156E5AD80}"/>
              </a:ext>
            </a:extLst>
          </p:cNvPr>
          <p:cNvSpPr/>
          <p:nvPr/>
        </p:nvSpPr>
        <p:spPr>
          <a:xfrm>
            <a:off x="1028700" y="984353"/>
            <a:ext cx="6286500" cy="9461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Arial" panose="020B0604020202020204" pitchFamily="34" charset="0"/>
                <a:cs typeface="Arial" panose="020B0604020202020204" pitchFamily="34" charset="0"/>
              </a:rPr>
              <a:t>This is a Hoshizaki®  DCM-500 Model Ice and Water Dispenser with Icezone installed</a:t>
            </a:r>
          </a:p>
        </p:txBody>
      </p:sp>
      <p:pic>
        <p:nvPicPr>
          <p:cNvPr id="8" name="Picture 2" descr="C:\Egnyte\Shared\Marketing\IceZone\IceZone Install Images\Florida Hospital\DCM500_92115\IMG_2681.JPG">
            <a:extLst>
              <a:ext uri="{FF2B5EF4-FFF2-40B4-BE49-F238E27FC236}">
                <a16:creationId xmlns:a16="http://schemas.microsoft.com/office/drawing/2014/main" id="{E23BCB99-CA2F-FBB2-B1FC-B3F3F4D5AC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700" y="1913683"/>
            <a:ext cx="5029200" cy="6705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Egnyte\Shared\Marketing\IceZone\IceZone Install Images\Florida Hospital\DCM500_92115\IMG_2683.JPG">
            <a:extLst>
              <a:ext uri="{FF2B5EF4-FFF2-40B4-BE49-F238E27FC236}">
                <a16:creationId xmlns:a16="http://schemas.microsoft.com/office/drawing/2014/main" id="{3A109EDD-5096-FA30-4B42-B1D0705367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1600" y="1881663"/>
            <a:ext cx="5029200" cy="6705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Egnyte\Shared\Marketing\IceZone\IceZone Install Images\Florida Hospital\DCM500_92115\IMG_2684.JPG">
            <a:extLst>
              <a:ext uri="{FF2B5EF4-FFF2-40B4-BE49-F238E27FC236}">
                <a16:creationId xmlns:a16="http://schemas.microsoft.com/office/drawing/2014/main" id="{45650094-E864-14DB-A264-0042FB726C1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96800" y="1892987"/>
            <a:ext cx="5029200"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898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3823" y="9348788"/>
            <a:ext cx="18073829" cy="895163"/>
            <a:chOff x="0" y="0"/>
            <a:chExt cx="24098439" cy="1193551"/>
          </a:xfrm>
        </p:grpSpPr>
        <p:grpSp>
          <p:nvGrpSpPr>
            <p:cNvPr id="3" name="Group 3"/>
            <p:cNvGrpSpPr/>
            <p:nvPr/>
          </p:nvGrpSpPr>
          <p:grpSpPr>
            <a:xfrm>
              <a:off x="0" y="263925"/>
              <a:ext cx="21688805" cy="665700"/>
              <a:chOff x="0" y="0"/>
              <a:chExt cx="14615536" cy="448598"/>
            </a:xfrm>
          </p:grpSpPr>
          <p:sp>
            <p:nvSpPr>
              <p:cNvPr id="4" name="Freeform 4"/>
              <p:cNvSpPr/>
              <p:nvPr/>
            </p:nvSpPr>
            <p:spPr>
              <a:xfrm>
                <a:off x="0" y="0"/>
                <a:ext cx="14615536" cy="448598"/>
              </a:xfrm>
              <a:custGeom>
                <a:avLst/>
                <a:gdLst/>
                <a:ahLst/>
                <a:cxnLst/>
                <a:rect l="l" t="t" r="r" b="b"/>
                <a:pathLst>
                  <a:path w="14615536" h="448598">
                    <a:moveTo>
                      <a:pt x="0" y="0"/>
                    </a:moveTo>
                    <a:lnTo>
                      <a:pt x="14615536" y="0"/>
                    </a:lnTo>
                    <a:lnTo>
                      <a:pt x="14615536" y="448598"/>
                    </a:lnTo>
                    <a:lnTo>
                      <a:pt x="0" y="448598"/>
                    </a:lnTo>
                    <a:close/>
                  </a:path>
                </a:pathLst>
              </a:custGeom>
              <a:solidFill>
                <a:srgbClr val="2DAFE6"/>
              </a:solidFill>
            </p:spPr>
            <p:txBody>
              <a:bodyPr/>
              <a:lstStyle/>
              <a:p>
                <a:endParaRPr lang="en-GB" dirty="0">
                  <a:latin typeface="Arial" panose="020B0604020202020204" pitchFamily="34" charset="0"/>
                </a:endParaRPr>
              </a:p>
            </p:txBody>
          </p:sp>
          <p:sp>
            <p:nvSpPr>
              <p:cNvPr id="5" name="TextBox 5"/>
              <p:cNvSpPr txBox="1"/>
              <p:nvPr/>
            </p:nvSpPr>
            <p:spPr>
              <a:xfrm>
                <a:off x="0" y="-76200"/>
                <a:ext cx="14615536" cy="524798"/>
              </a:xfrm>
              <a:prstGeom prst="rect">
                <a:avLst/>
              </a:prstGeom>
            </p:spPr>
            <p:txBody>
              <a:bodyPr lIns="3503" tIns="3503" rIns="3503" bIns="3503" rtlCol="0" anchor="ctr"/>
              <a:lstStyle/>
              <a:p>
                <a:pPr marL="0" lvl="0" indent="0" algn="l">
                  <a:lnSpc>
                    <a:spcPts val="5759"/>
                  </a:lnSpc>
                  <a:spcBef>
                    <a:spcPct val="0"/>
                  </a:spcBef>
                </a:pPr>
                <a:endParaRPr dirty="0">
                  <a:latin typeface="Arial" panose="020B0604020202020204" pitchFamily="34" charset="0"/>
                </a:endParaRPr>
              </a:p>
            </p:txBody>
          </p:sp>
        </p:grpSp>
        <p:sp>
          <p:nvSpPr>
            <p:cNvPr id="6" name="Freeform 6"/>
            <p:cNvSpPr/>
            <p:nvPr/>
          </p:nvSpPr>
          <p:spPr>
            <a:xfrm>
              <a:off x="21334124" y="0"/>
              <a:ext cx="2764315" cy="1193551"/>
            </a:xfrm>
            <a:custGeom>
              <a:avLst/>
              <a:gdLst/>
              <a:ahLst/>
              <a:cxnLst/>
              <a:rect l="l" t="t" r="r" b="b"/>
              <a:pathLst>
                <a:path w="2764315" h="1193551">
                  <a:moveTo>
                    <a:pt x="0" y="0"/>
                  </a:moveTo>
                  <a:lnTo>
                    <a:pt x="2764315" y="0"/>
                  </a:lnTo>
                  <a:lnTo>
                    <a:pt x="2764315" y="1193551"/>
                  </a:lnTo>
                  <a:lnTo>
                    <a:pt x="0" y="1193551"/>
                  </a:lnTo>
                  <a:lnTo>
                    <a:pt x="0" y="0"/>
                  </a:lnTo>
                  <a:close/>
                </a:path>
              </a:pathLst>
            </a:custGeom>
            <a:blipFill>
              <a:blip r:embed="rId2"/>
              <a:stretch>
                <a:fillRect/>
              </a:stretch>
            </a:blipFill>
          </p:spPr>
          <p:txBody>
            <a:bodyPr/>
            <a:lstStyle/>
            <a:p>
              <a:endParaRPr lang="en-GB" dirty="0">
                <a:latin typeface="Arial" panose="020B0604020202020204" pitchFamily="34" charset="0"/>
              </a:endParaRPr>
            </a:p>
          </p:txBody>
        </p:sp>
      </p:grpSp>
      <p:sp>
        <p:nvSpPr>
          <p:cNvPr id="16" name="TextBox 16"/>
          <p:cNvSpPr txBox="1"/>
          <p:nvPr/>
        </p:nvSpPr>
        <p:spPr>
          <a:xfrm>
            <a:off x="1028700" y="307657"/>
            <a:ext cx="8420100" cy="721993"/>
          </a:xfrm>
          <a:prstGeom prst="rect">
            <a:avLst/>
          </a:prstGeom>
        </p:spPr>
        <p:txBody>
          <a:bodyPr wrap="square" lIns="0" tIns="0" rIns="0" bIns="0" rtlCol="0" anchor="t">
            <a:spAutoFit/>
          </a:bodyPr>
          <a:lstStyle/>
          <a:p>
            <a:pPr algn="l">
              <a:lnSpc>
                <a:spcPts val="5880"/>
              </a:lnSpc>
            </a:pPr>
            <a:r>
              <a:rPr lang="en-US" sz="4200" spc="176" dirty="0">
                <a:solidFill>
                  <a:srgbClr val="1A1D3A"/>
                </a:solidFill>
                <a:latin typeface="League Spartan Bold"/>
              </a:rPr>
              <a:t>PREPARING THE UNIT</a:t>
            </a:r>
          </a:p>
        </p:txBody>
      </p:sp>
      <p:sp>
        <p:nvSpPr>
          <p:cNvPr id="10" name="Rectangle 9">
            <a:extLst>
              <a:ext uri="{FF2B5EF4-FFF2-40B4-BE49-F238E27FC236}">
                <a16:creationId xmlns:a16="http://schemas.microsoft.com/office/drawing/2014/main" id="{E3DE209C-759A-E05B-847A-4EC156E5AD80}"/>
              </a:ext>
            </a:extLst>
          </p:cNvPr>
          <p:cNvSpPr/>
          <p:nvPr/>
        </p:nvSpPr>
        <p:spPr>
          <a:xfrm>
            <a:off x="914400" y="1247776"/>
            <a:ext cx="6210300" cy="18288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Arial" panose="020B0604020202020204" pitchFamily="34" charset="0"/>
                <a:cs typeface="Arial" panose="020B0604020202020204" pitchFamily="34" charset="0"/>
              </a:rPr>
              <a:t>Switch the power to the dispenser to “off” and unplug from the power source.</a:t>
            </a:r>
          </a:p>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Remove the exterior covers to access the interior of the dispenser.</a:t>
            </a:r>
          </a:p>
          <a:p>
            <a:endParaRPr lang="en-US" sz="2000" dirty="0">
              <a:solidFill>
                <a:schemeClr val="tx1"/>
              </a:solidFill>
              <a:latin typeface="Arial" panose="020B0604020202020204" pitchFamily="34" charset="0"/>
              <a:cs typeface="Arial" panose="020B0604020202020204" pitchFamily="34" charset="0"/>
            </a:endParaRPr>
          </a:p>
        </p:txBody>
      </p:sp>
      <p:pic>
        <p:nvPicPr>
          <p:cNvPr id="8" name="Picture 2" descr="C:\Egnyte\Shared\Marketing\IceZone\IceZone Install Images\Florida Hospital\DCM500_92115\IMG_2732.JPG">
            <a:extLst>
              <a:ext uri="{FF2B5EF4-FFF2-40B4-BE49-F238E27FC236}">
                <a16:creationId xmlns:a16="http://schemas.microsoft.com/office/drawing/2014/main" id="{CAFC8215-7EF0-64E9-FCCA-ABB246E20E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3227812"/>
            <a:ext cx="6210300" cy="46577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Egnyte\Shared\Marketing\IceZone\IceZone Install Images\Florida Hospital\DCM500_92115\IMG_2634.JPG">
            <a:extLst>
              <a:ext uri="{FF2B5EF4-FFF2-40B4-BE49-F238E27FC236}">
                <a16:creationId xmlns:a16="http://schemas.microsoft.com/office/drawing/2014/main" id="{F93D9AA0-B80B-4A9A-CA1A-7F010CAF048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48800" y="2234036"/>
            <a:ext cx="4572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00477F29-508F-A229-BA8C-EDDB08EFF08F}"/>
              </a:ext>
            </a:extLst>
          </p:cNvPr>
          <p:cNvSpPr/>
          <p:nvPr/>
        </p:nvSpPr>
        <p:spPr>
          <a:xfrm>
            <a:off x="9448800" y="1247776"/>
            <a:ext cx="6210300" cy="100012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Arial" panose="020B0604020202020204" pitchFamily="34" charset="0"/>
                <a:cs typeface="Arial" panose="020B0604020202020204" pitchFamily="34" charset="0"/>
              </a:rPr>
              <a:t>Remove the exterior covers to access the interior of the dispenser.</a:t>
            </a:r>
          </a:p>
          <a:p>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5832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3823" y="9348788"/>
            <a:ext cx="18073829" cy="895163"/>
            <a:chOff x="0" y="0"/>
            <a:chExt cx="24098439" cy="1193551"/>
          </a:xfrm>
        </p:grpSpPr>
        <p:grpSp>
          <p:nvGrpSpPr>
            <p:cNvPr id="3" name="Group 3"/>
            <p:cNvGrpSpPr/>
            <p:nvPr/>
          </p:nvGrpSpPr>
          <p:grpSpPr>
            <a:xfrm>
              <a:off x="0" y="263925"/>
              <a:ext cx="21688805" cy="665700"/>
              <a:chOff x="0" y="0"/>
              <a:chExt cx="14615536" cy="448598"/>
            </a:xfrm>
          </p:grpSpPr>
          <p:sp>
            <p:nvSpPr>
              <p:cNvPr id="4" name="Freeform 4"/>
              <p:cNvSpPr/>
              <p:nvPr/>
            </p:nvSpPr>
            <p:spPr>
              <a:xfrm>
                <a:off x="0" y="0"/>
                <a:ext cx="14615536" cy="448598"/>
              </a:xfrm>
              <a:custGeom>
                <a:avLst/>
                <a:gdLst/>
                <a:ahLst/>
                <a:cxnLst/>
                <a:rect l="l" t="t" r="r" b="b"/>
                <a:pathLst>
                  <a:path w="14615536" h="448598">
                    <a:moveTo>
                      <a:pt x="0" y="0"/>
                    </a:moveTo>
                    <a:lnTo>
                      <a:pt x="14615536" y="0"/>
                    </a:lnTo>
                    <a:lnTo>
                      <a:pt x="14615536" y="448598"/>
                    </a:lnTo>
                    <a:lnTo>
                      <a:pt x="0" y="448598"/>
                    </a:lnTo>
                    <a:close/>
                  </a:path>
                </a:pathLst>
              </a:custGeom>
              <a:solidFill>
                <a:srgbClr val="2DAFE6"/>
              </a:solidFill>
            </p:spPr>
            <p:txBody>
              <a:bodyPr/>
              <a:lstStyle/>
              <a:p>
                <a:endParaRPr lang="en-GB" dirty="0">
                  <a:latin typeface="Arial" panose="020B0604020202020204" pitchFamily="34" charset="0"/>
                </a:endParaRPr>
              </a:p>
            </p:txBody>
          </p:sp>
          <p:sp>
            <p:nvSpPr>
              <p:cNvPr id="5" name="TextBox 5"/>
              <p:cNvSpPr txBox="1"/>
              <p:nvPr/>
            </p:nvSpPr>
            <p:spPr>
              <a:xfrm>
                <a:off x="0" y="-76200"/>
                <a:ext cx="14615536" cy="524798"/>
              </a:xfrm>
              <a:prstGeom prst="rect">
                <a:avLst/>
              </a:prstGeom>
            </p:spPr>
            <p:txBody>
              <a:bodyPr lIns="3503" tIns="3503" rIns="3503" bIns="3503" rtlCol="0" anchor="ctr"/>
              <a:lstStyle/>
              <a:p>
                <a:pPr marL="0" lvl="0" indent="0" algn="l">
                  <a:lnSpc>
                    <a:spcPts val="5759"/>
                  </a:lnSpc>
                  <a:spcBef>
                    <a:spcPct val="0"/>
                  </a:spcBef>
                </a:pPr>
                <a:endParaRPr dirty="0">
                  <a:latin typeface="Arial" panose="020B0604020202020204" pitchFamily="34" charset="0"/>
                </a:endParaRPr>
              </a:p>
            </p:txBody>
          </p:sp>
        </p:grpSp>
        <p:sp>
          <p:nvSpPr>
            <p:cNvPr id="6" name="Freeform 6"/>
            <p:cNvSpPr/>
            <p:nvPr/>
          </p:nvSpPr>
          <p:spPr>
            <a:xfrm>
              <a:off x="21334124" y="0"/>
              <a:ext cx="2764315" cy="1193551"/>
            </a:xfrm>
            <a:custGeom>
              <a:avLst/>
              <a:gdLst/>
              <a:ahLst/>
              <a:cxnLst/>
              <a:rect l="l" t="t" r="r" b="b"/>
              <a:pathLst>
                <a:path w="2764315" h="1193551">
                  <a:moveTo>
                    <a:pt x="0" y="0"/>
                  </a:moveTo>
                  <a:lnTo>
                    <a:pt x="2764315" y="0"/>
                  </a:lnTo>
                  <a:lnTo>
                    <a:pt x="2764315" y="1193551"/>
                  </a:lnTo>
                  <a:lnTo>
                    <a:pt x="0" y="1193551"/>
                  </a:lnTo>
                  <a:lnTo>
                    <a:pt x="0" y="0"/>
                  </a:lnTo>
                  <a:close/>
                </a:path>
              </a:pathLst>
            </a:custGeom>
            <a:blipFill>
              <a:blip r:embed="rId2"/>
              <a:stretch>
                <a:fillRect/>
              </a:stretch>
            </a:blipFill>
          </p:spPr>
          <p:txBody>
            <a:bodyPr/>
            <a:lstStyle/>
            <a:p>
              <a:endParaRPr lang="en-GB" dirty="0">
                <a:latin typeface="Arial" panose="020B0604020202020204" pitchFamily="34" charset="0"/>
              </a:endParaRPr>
            </a:p>
          </p:txBody>
        </p:sp>
      </p:grpSp>
      <p:sp>
        <p:nvSpPr>
          <p:cNvPr id="16" name="TextBox 16"/>
          <p:cNvSpPr txBox="1"/>
          <p:nvPr/>
        </p:nvSpPr>
        <p:spPr>
          <a:xfrm>
            <a:off x="1028700" y="307657"/>
            <a:ext cx="8420100" cy="721993"/>
          </a:xfrm>
          <a:prstGeom prst="rect">
            <a:avLst/>
          </a:prstGeom>
        </p:spPr>
        <p:txBody>
          <a:bodyPr wrap="square" lIns="0" tIns="0" rIns="0" bIns="0" rtlCol="0" anchor="t">
            <a:spAutoFit/>
          </a:bodyPr>
          <a:lstStyle/>
          <a:p>
            <a:pPr algn="l">
              <a:lnSpc>
                <a:spcPts val="5880"/>
              </a:lnSpc>
            </a:pPr>
            <a:r>
              <a:rPr lang="en-US" sz="4200" spc="176" dirty="0">
                <a:solidFill>
                  <a:srgbClr val="1A1D3A"/>
                </a:solidFill>
                <a:latin typeface="League Spartan Bold"/>
              </a:rPr>
              <a:t>PREPARING THE UNIT</a:t>
            </a:r>
          </a:p>
        </p:txBody>
      </p:sp>
      <p:sp>
        <p:nvSpPr>
          <p:cNvPr id="10" name="Rectangle 9">
            <a:extLst>
              <a:ext uri="{FF2B5EF4-FFF2-40B4-BE49-F238E27FC236}">
                <a16:creationId xmlns:a16="http://schemas.microsoft.com/office/drawing/2014/main" id="{E3DE209C-759A-E05B-847A-4EC156E5AD80}"/>
              </a:ext>
            </a:extLst>
          </p:cNvPr>
          <p:cNvSpPr/>
          <p:nvPr/>
        </p:nvSpPr>
        <p:spPr>
          <a:xfrm>
            <a:off x="1028700" y="1109573"/>
            <a:ext cx="6210300" cy="272243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Arial" panose="020B0604020202020204" pitchFamily="34" charset="0"/>
                <a:cs typeface="Arial" panose="020B0604020202020204" pitchFamily="34" charset="0"/>
              </a:rPr>
              <a:t>Note the following paths and locations:</a:t>
            </a:r>
          </a:p>
          <a:p>
            <a:pPr marL="342900"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Supply Line</a:t>
            </a:r>
          </a:p>
          <a:p>
            <a:pPr marL="342900"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Return Line</a:t>
            </a:r>
          </a:p>
          <a:p>
            <a:pPr marL="342900" indent="-342900">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Treatment Areas, including</a:t>
            </a:r>
          </a:p>
          <a:p>
            <a:pPr marL="342900"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Ice Dispenser</a:t>
            </a:r>
          </a:p>
          <a:p>
            <a:pPr marL="342900"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Water Dispenser</a:t>
            </a:r>
          </a:p>
          <a:p>
            <a:pPr marL="342900"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Ice Production</a:t>
            </a:r>
          </a:p>
        </p:txBody>
      </p:sp>
      <p:pic>
        <p:nvPicPr>
          <p:cNvPr id="9" name="Picture 8">
            <a:extLst>
              <a:ext uri="{FF2B5EF4-FFF2-40B4-BE49-F238E27FC236}">
                <a16:creationId xmlns:a16="http://schemas.microsoft.com/office/drawing/2014/main" id="{39EED9DB-F0AC-6BFD-70A5-75AAD5A6FBCE}"/>
              </a:ext>
            </a:extLst>
          </p:cNvPr>
          <p:cNvPicPr>
            <a:picLocks noChangeAspect="1"/>
          </p:cNvPicPr>
          <p:nvPr/>
        </p:nvPicPr>
        <p:blipFill>
          <a:blip r:embed="rId3"/>
          <a:stretch>
            <a:fillRect/>
          </a:stretch>
        </p:blipFill>
        <p:spPr>
          <a:xfrm>
            <a:off x="1066800" y="4335956"/>
            <a:ext cx="5892800" cy="4622024"/>
          </a:xfrm>
          <a:prstGeom prst="rect">
            <a:avLst/>
          </a:prstGeom>
        </p:spPr>
      </p:pic>
      <p:pic>
        <p:nvPicPr>
          <p:cNvPr id="14" name="Picture 13">
            <a:extLst>
              <a:ext uri="{FF2B5EF4-FFF2-40B4-BE49-F238E27FC236}">
                <a16:creationId xmlns:a16="http://schemas.microsoft.com/office/drawing/2014/main" id="{33AE107A-07AE-DE98-9814-731A6C13873C}"/>
              </a:ext>
            </a:extLst>
          </p:cNvPr>
          <p:cNvPicPr>
            <a:picLocks noChangeAspect="1"/>
          </p:cNvPicPr>
          <p:nvPr/>
        </p:nvPicPr>
        <p:blipFill>
          <a:blip r:embed="rId4"/>
          <a:stretch>
            <a:fillRect/>
          </a:stretch>
        </p:blipFill>
        <p:spPr>
          <a:xfrm>
            <a:off x="7924800" y="1109573"/>
            <a:ext cx="5892800" cy="7946554"/>
          </a:xfrm>
          <a:prstGeom prst="rect">
            <a:avLst/>
          </a:prstGeom>
        </p:spPr>
      </p:pic>
    </p:spTree>
    <p:extLst>
      <p:ext uri="{BB962C8B-B14F-4D97-AF65-F5344CB8AC3E}">
        <p14:creationId xmlns:p14="http://schemas.microsoft.com/office/powerpoint/2010/main" val="969001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3823" y="9348788"/>
            <a:ext cx="18073829" cy="895163"/>
            <a:chOff x="0" y="0"/>
            <a:chExt cx="24098439" cy="1193551"/>
          </a:xfrm>
        </p:grpSpPr>
        <p:grpSp>
          <p:nvGrpSpPr>
            <p:cNvPr id="3" name="Group 3"/>
            <p:cNvGrpSpPr/>
            <p:nvPr/>
          </p:nvGrpSpPr>
          <p:grpSpPr>
            <a:xfrm>
              <a:off x="0" y="263925"/>
              <a:ext cx="21688805" cy="665700"/>
              <a:chOff x="0" y="0"/>
              <a:chExt cx="14615536" cy="448598"/>
            </a:xfrm>
          </p:grpSpPr>
          <p:sp>
            <p:nvSpPr>
              <p:cNvPr id="4" name="Freeform 4"/>
              <p:cNvSpPr/>
              <p:nvPr/>
            </p:nvSpPr>
            <p:spPr>
              <a:xfrm>
                <a:off x="0" y="0"/>
                <a:ext cx="14615536" cy="448598"/>
              </a:xfrm>
              <a:custGeom>
                <a:avLst/>
                <a:gdLst/>
                <a:ahLst/>
                <a:cxnLst/>
                <a:rect l="l" t="t" r="r" b="b"/>
                <a:pathLst>
                  <a:path w="14615536" h="448598">
                    <a:moveTo>
                      <a:pt x="0" y="0"/>
                    </a:moveTo>
                    <a:lnTo>
                      <a:pt x="14615536" y="0"/>
                    </a:lnTo>
                    <a:lnTo>
                      <a:pt x="14615536" y="448598"/>
                    </a:lnTo>
                    <a:lnTo>
                      <a:pt x="0" y="448598"/>
                    </a:lnTo>
                    <a:close/>
                  </a:path>
                </a:pathLst>
              </a:custGeom>
              <a:solidFill>
                <a:srgbClr val="2DAFE6"/>
              </a:solidFill>
            </p:spPr>
            <p:txBody>
              <a:bodyPr/>
              <a:lstStyle/>
              <a:p>
                <a:endParaRPr lang="en-GB" dirty="0">
                  <a:latin typeface="Arial" panose="020B0604020202020204" pitchFamily="34" charset="0"/>
                </a:endParaRPr>
              </a:p>
            </p:txBody>
          </p:sp>
          <p:sp>
            <p:nvSpPr>
              <p:cNvPr id="5" name="TextBox 5"/>
              <p:cNvSpPr txBox="1"/>
              <p:nvPr/>
            </p:nvSpPr>
            <p:spPr>
              <a:xfrm>
                <a:off x="0" y="-76200"/>
                <a:ext cx="14615536" cy="524798"/>
              </a:xfrm>
              <a:prstGeom prst="rect">
                <a:avLst/>
              </a:prstGeom>
            </p:spPr>
            <p:txBody>
              <a:bodyPr lIns="3503" tIns="3503" rIns="3503" bIns="3503" rtlCol="0" anchor="ctr"/>
              <a:lstStyle/>
              <a:p>
                <a:pPr marL="0" lvl="0" indent="0" algn="l">
                  <a:lnSpc>
                    <a:spcPts val="5759"/>
                  </a:lnSpc>
                  <a:spcBef>
                    <a:spcPct val="0"/>
                  </a:spcBef>
                </a:pPr>
                <a:endParaRPr dirty="0">
                  <a:latin typeface="Arial" panose="020B0604020202020204" pitchFamily="34" charset="0"/>
                </a:endParaRPr>
              </a:p>
            </p:txBody>
          </p:sp>
        </p:grpSp>
        <p:sp>
          <p:nvSpPr>
            <p:cNvPr id="6" name="Freeform 6"/>
            <p:cNvSpPr/>
            <p:nvPr/>
          </p:nvSpPr>
          <p:spPr>
            <a:xfrm>
              <a:off x="21334124" y="0"/>
              <a:ext cx="2764315" cy="1193551"/>
            </a:xfrm>
            <a:custGeom>
              <a:avLst/>
              <a:gdLst/>
              <a:ahLst/>
              <a:cxnLst/>
              <a:rect l="l" t="t" r="r" b="b"/>
              <a:pathLst>
                <a:path w="2764315" h="1193551">
                  <a:moveTo>
                    <a:pt x="0" y="0"/>
                  </a:moveTo>
                  <a:lnTo>
                    <a:pt x="2764315" y="0"/>
                  </a:lnTo>
                  <a:lnTo>
                    <a:pt x="2764315" y="1193551"/>
                  </a:lnTo>
                  <a:lnTo>
                    <a:pt x="0" y="1193551"/>
                  </a:lnTo>
                  <a:lnTo>
                    <a:pt x="0" y="0"/>
                  </a:lnTo>
                  <a:close/>
                </a:path>
              </a:pathLst>
            </a:custGeom>
            <a:blipFill>
              <a:blip r:embed="rId2"/>
              <a:stretch>
                <a:fillRect/>
              </a:stretch>
            </a:blipFill>
          </p:spPr>
          <p:txBody>
            <a:bodyPr/>
            <a:lstStyle/>
            <a:p>
              <a:endParaRPr lang="en-GB" dirty="0">
                <a:latin typeface="Arial" panose="020B0604020202020204" pitchFamily="34" charset="0"/>
              </a:endParaRPr>
            </a:p>
          </p:txBody>
        </p:sp>
      </p:grpSp>
      <p:sp>
        <p:nvSpPr>
          <p:cNvPr id="30" name="TextBox 16">
            <a:extLst>
              <a:ext uri="{FF2B5EF4-FFF2-40B4-BE49-F238E27FC236}">
                <a16:creationId xmlns:a16="http://schemas.microsoft.com/office/drawing/2014/main" id="{043E5E18-0F2C-B8CD-00BE-F6ED914012DB}"/>
              </a:ext>
            </a:extLst>
          </p:cNvPr>
          <p:cNvSpPr txBox="1"/>
          <p:nvPr/>
        </p:nvSpPr>
        <p:spPr>
          <a:xfrm>
            <a:off x="1028700" y="307657"/>
            <a:ext cx="8420100" cy="721993"/>
          </a:xfrm>
          <a:prstGeom prst="rect">
            <a:avLst/>
          </a:prstGeom>
        </p:spPr>
        <p:txBody>
          <a:bodyPr wrap="square" lIns="0" tIns="0" rIns="0" bIns="0" rtlCol="0" anchor="t">
            <a:spAutoFit/>
          </a:bodyPr>
          <a:lstStyle/>
          <a:p>
            <a:pPr algn="l">
              <a:lnSpc>
                <a:spcPts val="5880"/>
              </a:lnSpc>
            </a:pPr>
            <a:r>
              <a:rPr lang="en-US" sz="4200" spc="176" dirty="0">
                <a:solidFill>
                  <a:srgbClr val="1A1D3A"/>
                </a:solidFill>
                <a:latin typeface="League Spartan Bold"/>
              </a:rPr>
              <a:t>ICEZONE INSTALLATION</a:t>
            </a:r>
          </a:p>
        </p:txBody>
      </p:sp>
      <p:sp>
        <p:nvSpPr>
          <p:cNvPr id="12" name="TextBox 11">
            <a:extLst>
              <a:ext uri="{FF2B5EF4-FFF2-40B4-BE49-F238E27FC236}">
                <a16:creationId xmlns:a16="http://schemas.microsoft.com/office/drawing/2014/main" id="{0B4B4FD7-0D28-55B9-BC2C-0D191ACEA714}"/>
              </a:ext>
            </a:extLst>
          </p:cNvPr>
          <p:cNvSpPr txBox="1"/>
          <p:nvPr/>
        </p:nvSpPr>
        <p:spPr>
          <a:xfrm>
            <a:off x="914400" y="1463814"/>
            <a:ext cx="6780902"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Locate the 2 holes for the Icezone supply and return tubing grommets with the dimensions shown.</a:t>
            </a:r>
          </a:p>
        </p:txBody>
      </p:sp>
      <p:pic>
        <p:nvPicPr>
          <p:cNvPr id="8" name="Picture 7">
            <a:extLst>
              <a:ext uri="{FF2B5EF4-FFF2-40B4-BE49-F238E27FC236}">
                <a16:creationId xmlns:a16="http://schemas.microsoft.com/office/drawing/2014/main" id="{B539F183-E9CB-C1DF-D1B2-AFF0DCE48FBE}"/>
              </a:ext>
            </a:extLst>
          </p:cNvPr>
          <p:cNvPicPr>
            <a:picLocks noChangeAspect="1"/>
          </p:cNvPicPr>
          <p:nvPr/>
        </p:nvPicPr>
        <p:blipFill>
          <a:blip r:embed="rId3"/>
          <a:stretch>
            <a:fillRect/>
          </a:stretch>
        </p:blipFill>
        <p:spPr>
          <a:xfrm>
            <a:off x="1003300" y="2692725"/>
            <a:ext cx="4483100" cy="5992153"/>
          </a:xfrm>
          <a:prstGeom prst="rect">
            <a:avLst/>
          </a:prstGeom>
        </p:spPr>
      </p:pic>
      <p:sp>
        <p:nvSpPr>
          <p:cNvPr id="10" name="TextBox 9">
            <a:extLst>
              <a:ext uri="{FF2B5EF4-FFF2-40B4-BE49-F238E27FC236}">
                <a16:creationId xmlns:a16="http://schemas.microsoft.com/office/drawing/2014/main" id="{2D899D64-1D71-FC66-8BE6-85969B543F22}"/>
              </a:ext>
            </a:extLst>
          </p:cNvPr>
          <p:cNvSpPr txBox="1"/>
          <p:nvPr/>
        </p:nvSpPr>
        <p:spPr>
          <a:xfrm>
            <a:off x="9677400" y="1463814"/>
            <a:ext cx="6780902" cy="224676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Drill the 2 holes for the Icezone supply and return tubing grommets with a 1 1/8” step drill.  </a:t>
            </a:r>
          </a:p>
          <a:p>
            <a:endParaRPr lang="en-US" sz="2000" dirty="0">
              <a:latin typeface="Arial" panose="020B0604020202020204" pitchFamily="34" charset="0"/>
              <a:cs typeface="Arial" panose="020B0604020202020204" pitchFamily="34" charset="0"/>
            </a:endParaRPr>
          </a:p>
          <a:p>
            <a:r>
              <a:rPr lang="en-US" sz="2000" i="1" dirty="0">
                <a:latin typeface="Arial" panose="020B0604020202020204" pitchFamily="34" charset="0"/>
                <a:cs typeface="Arial" panose="020B0604020202020204" pitchFamily="34" charset="0"/>
              </a:rPr>
              <a:t>Remove the cover while drilling to prevent debris from contaminating the dispenser.</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Deburr the holes and install the grommets as shown.</a:t>
            </a:r>
          </a:p>
        </p:txBody>
      </p:sp>
      <p:pic>
        <p:nvPicPr>
          <p:cNvPr id="13" name="Picture 2" descr="C:\Local Cloud\Shared\Marketing\IceZone\IceZone Install Images\Florida Hospital\DCM500_92115\IMG_2656.JPG">
            <a:extLst>
              <a:ext uri="{FF2B5EF4-FFF2-40B4-BE49-F238E27FC236}">
                <a16:creationId xmlns:a16="http://schemas.microsoft.com/office/drawing/2014/main" id="{A440F9B3-5A72-EF32-124A-584B455D1AC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b="365"/>
          <a:stretch/>
        </p:blipFill>
        <p:spPr bwMode="auto">
          <a:xfrm>
            <a:off x="9753600" y="4229100"/>
            <a:ext cx="6704702" cy="443693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2D775591-ADA1-BA71-EC29-D4E2A693FC3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407" t="30704" r="36406" b="30103"/>
          <a:stretch/>
        </p:blipFill>
        <p:spPr bwMode="auto">
          <a:xfrm rot="16200000">
            <a:off x="10290099" y="3718003"/>
            <a:ext cx="1771806" cy="2794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7644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3823" y="9348788"/>
            <a:ext cx="18073829" cy="895163"/>
            <a:chOff x="0" y="0"/>
            <a:chExt cx="24098439" cy="1193551"/>
          </a:xfrm>
        </p:grpSpPr>
        <p:grpSp>
          <p:nvGrpSpPr>
            <p:cNvPr id="3" name="Group 3"/>
            <p:cNvGrpSpPr/>
            <p:nvPr/>
          </p:nvGrpSpPr>
          <p:grpSpPr>
            <a:xfrm>
              <a:off x="0" y="263925"/>
              <a:ext cx="21688805" cy="665700"/>
              <a:chOff x="0" y="0"/>
              <a:chExt cx="14615536" cy="448598"/>
            </a:xfrm>
          </p:grpSpPr>
          <p:sp>
            <p:nvSpPr>
              <p:cNvPr id="4" name="Freeform 4"/>
              <p:cNvSpPr/>
              <p:nvPr/>
            </p:nvSpPr>
            <p:spPr>
              <a:xfrm>
                <a:off x="0" y="0"/>
                <a:ext cx="14615536" cy="448598"/>
              </a:xfrm>
              <a:custGeom>
                <a:avLst/>
                <a:gdLst/>
                <a:ahLst/>
                <a:cxnLst/>
                <a:rect l="l" t="t" r="r" b="b"/>
                <a:pathLst>
                  <a:path w="14615536" h="448598">
                    <a:moveTo>
                      <a:pt x="0" y="0"/>
                    </a:moveTo>
                    <a:lnTo>
                      <a:pt x="14615536" y="0"/>
                    </a:lnTo>
                    <a:lnTo>
                      <a:pt x="14615536" y="448598"/>
                    </a:lnTo>
                    <a:lnTo>
                      <a:pt x="0" y="448598"/>
                    </a:lnTo>
                    <a:close/>
                  </a:path>
                </a:pathLst>
              </a:custGeom>
              <a:solidFill>
                <a:srgbClr val="2DAFE6"/>
              </a:solidFill>
            </p:spPr>
            <p:txBody>
              <a:bodyPr/>
              <a:lstStyle/>
              <a:p>
                <a:endParaRPr lang="en-GB" dirty="0">
                  <a:latin typeface="Arial" panose="020B0604020202020204" pitchFamily="34" charset="0"/>
                </a:endParaRPr>
              </a:p>
            </p:txBody>
          </p:sp>
          <p:sp>
            <p:nvSpPr>
              <p:cNvPr id="5" name="TextBox 5"/>
              <p:cNvSpPr txBox="1"/>
              <p:nvPr/>
            </p:nvSpPr>
            <p:spPr>
              <a:xfrm>
                <a:off x="0" y="-76200"/>
                <a:ext cx="14615536" cy="524798"/>
              </a:xfrm>
              <a:prstGeom prst="rect">
                <a:avLst/>
              </a:prstGeom>
            </p:spPr>
            <p:txBody>
              <a:bodyPr lIns="3503" tIns="3503" rIns="3503" bIns="3503" rtlCol="0" anchor="ctr"/>
              <a:lstStyle/>
              <a:p>
                <a:pPr marL="0" lvl="0" indent="0" algn="l">
                  <a:lnSpc>
                    <a:spcPts val="5759"/>
                  </a:lnSpc>
                  <a:spcBef>
                    <a:spcPct val="0"/>
                  </a:spcBef>
                </a:pPr>
                <a:endParaRPr dirty="0">
                  <a:latin typeface="Arial" panose="020B0604020202020204" pitchFamily="34" charset="0"/>
                </a:endParaRPr>
              </a:p>
            </p:txBody>
          </p:sp>
        </p:grpSp>
        <p:sp>
          <p:nvSpPr>
            <p:cNvPr id="6" name="Freeform 6"/>
            <p:cNvSpPr/>
            <p:nvPr/>
          </p:nvSpPr>
          <p:spPr>
            <a:xfrm>
              <a:off x="21334124" y="0"/>
              <a:ext cx="2764315" cy="1193551"/>
            </a:xfrm>
            <a:custGeom>
              <a:avLst/>
              <a:gdLst/>
              <a:ahLst/>
              <a:cxnLst/>
              <a:rect l="l" t="t" r="r" b="b"/>
              <a:pathLst>
                <a:path w="2764315" h="1193551">
                  <a:moveTo>
                    <a:pt x="0" y="0"/>
                  </a:moveTo>
                  <a:lnTo>
                    <a:pt x="2764315" y="0"/>
                  </a:lnTo>
                  <a:lnTo>
                    <a:pt x="2764315" y="1193551"/>
                  </a:lnTo>
                  <a:lnTo>
                    <a:pt x="0" y="1193551"/>
                  </a:lnTo>
                  <a:lnTo>
                    <a:pt x="0" y="0"/>
                  </a:lnTo>
                  <a:close/>
                </a:path>
              </a:pathLst>
            </a:custGeom>
            <a:blipFill>
              <a:blip r:embed="rId2"/>
              <a:stretch>
                <a:fillRect/>
              </a:stretch>
            </a:blipFill>
          </p:spPr>
          <p:txBody>
            <a:bodyPr/>
            <a:lstStyle/>
            <a:p>
              <a:endParaRPr lang="en-GB" dirty="0">
                <a:latin typeface="Arial" panose="020B0604020202020204" pitchFamily="34" charset="0"/>
              </a:endParaRPr>
            </a:p>
          </p:txBody>
        </p:sp>
      </p:grpSp>
      <p:sp>
        <p:nvSpPr>
          <p:cNvPr id="30" name="TextBox 16">
            <a:extLst>
              <a:ext uri="{FF2B5EF4-FFF2-40B4-BE49-F238E27FC236}">
                <a16:creationId xmlns:a16="http://schemas.microsoft.com/office/drawing/2014/main" id="{043E5E18-0F2C-B8CD-00BE-F6ED914012DB}"/>
              </a:ext>
            </a:extLst>
          </p:cNvPr>
          <p:cNvSpPr txBox="1"/>
          <p:nvPr/>
        </p:nvSpPr>
        <p:spPr>
          <a:xfrm>
            <a:off x="1028700" y="307657"/>
            <a:ext cx="8420100" cy="721993"/>
          </a:xfrm>
          <a:prstGeom prst="rect">
            <a:avLst/>
          </a:prstGeom>
        </p:spPr>
        <p:txBody>
          <a:bodyPr wrap="square" lIns="0" tIns="0" rIns="0" bIns="0" rtlCol="0" anchor="t">
            <a:spAutoFit/>
          </a:bodyPr>
          <a:lstStyle/>
          <a:p>
            <a:pPr algn="l">
              <a:lnSpc>
                <a:spcPts val="5880"/>
              </a:lnSpc>
            </a:pPr>
            <a:r>
              <a:rPr lang="en-US" sz="4200" spc="176" dirty="0">
                <a:solidFill>
                  <a:srgbClr val="1A1D3A"/>
                </a:solidFill>
                <a:latin typeface="League Spartan Bold"/>
              </a:rPr>
              <a:t>ICEZONE INSTALLATION</a:t>
            </a:r>
          </a:p>
        </p:txBody>
      </p:sp>
      <p:sp>
        <p:nvSpPr>
          <p:cNvPr id="17" name="TextBox 16">
            <a:extLst>
              <a:ext uri="{FF2B5EF4-FFF2-40B4-BE49-F238E27FC236}">
                <a16:creationId xmlns:a16="http://schemas.microsoft.com/office/drawing/2014/main" id="{6EF2E168-E80D-3C01-FE66-238E0ABD07AA}"/>
              </a:ext>
            </a:extLst>
          </p:cNvPr>
          <p:cNvSpPr txBox="1"/>
          <p:nvPr/>
        </p:nvSpPr>
        <p:spPr>
          <a:xfrm>
            <a:off x="10497659" y="1333500"/>
            <a:ext cx="5600700" cy="317009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Cut the length for the Icezone Supply 5/8” ID tubing with the dimensions shown.  Install tubing on the 90-degree elbows.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Return 5/8” ID tubing will be longer than 4” and cut to length.</a:t>
            </a:r>
          </a:p>
          <a:p>
            <a:endParaRPr lang="en-US" sz="2000" dirty="0">
              <a:latin typeface="Arial" panose="020B0604020202020204" pitchFamily="34" charset="0"/>
              <a:cs typeface="Arial" panose="020B0604020202020204" pitchFamily="34" charset="0"/>
            </a:endParaRPr>
          </a:p>
          <a:p>
            <a:r>
              <a:rPr lang="en-US" sz="2000" b="1" i="1" dirty="0">
                <a:latin typeface="Arial" panose="020B0604020202020204" pitchFamily="34" charset="0"/>
                <a:cs typeface="Arial" panose="020B0604020202020204" pitchFamily="34" charset="0"/>
              </a:rPr>
              <a:t>Installer’s Tip:  Heating the tubing in hot water eases the installation of the tubing onto the fittings. </a:t>
            </a:r>
          </a:p>
        </p:txBody>
      </p:sp>
      <p:grpSp>
        <p:nvGrpSpPr>
          <p:cNvPr id="18" name="Group 17">
            <a:extLst>
              <a:ext uri="{FF2B5EF4-FFF2-40B4-BE49-F238E27FC236}">
                <a16:creationId xmlns:a16="http://schemas.microsoft.com/office/drawing/2014/main" id="{77F06DA8-9EA1-AB09-DC4F-37291E7AE36F}"/>
              </a:ext>
            </a:extLst>
          </p:cNvPr>
          <p:cNvGrpSpPr/>
          <p:nvPr/>
        </p:nvGrpSpPr>
        <p:grpSpPr>
          <a:xfrm>
            <a:off x="1028700" y="3230467"/>
            <a:ext cx="5229138" cy="3894234"/>
            <a:chOff x="11153862" y="3230467"/>
            <a:chExt cx="5229138" cy="3894234"/>
          </a:xfrm>
        </p:grpSpPr>
        <p:pic>
          <p:nvPicPr>
            <p:cNvPr id="11" name="Picture 10">
              <a:extLst>
                <a:ext uri="{FF2B5EF4-FFF2-40B4-BE49-F238E27FC236}">
                  <a16:creationId xmlns:a16="http://schemas.microsoft.com/office/drawing/2014/main" id="{3E6C432D-E18E-BF4F-AB89-97C05E1C28D3}"/>
                </a:ext>
              </a:extLst>
            </p:cNvPr>
            <p:cNvPicPr>
              <a:picLocks noChangeAspect="1"/>
            </p:cNvPicPr>
            <p:nvPr/>
          </p:nvPicPr>
          <p:blipFill>
            <a:blip r:embed="rId3"/>
            <a:stretch>
              <a:fillRect/>
            </a:stretch>
          </p:blipFill>
          <p:spPr>
            <a:xfrm>
              <a:off x="11153862" y="3230467"/>
              <a:ext cx="5229138" cy="3894234"/>
            </a:xfrm>
            <a:prstGeom prst="rect">
              <a:avLst/>
            </a:prstGeom>
          </p:spPr>
        </p:pic>
        <p:pic>
          <p:nvPicPr>
            <p:cNvPr id="13" name="Picture 12">
              <a:extLst>
                <a:ext uri="{FF2B5EF4-FFF2-40B4-BE49-F238E27FC236}">
                  <a16:creationId xmlns:a16="http://schemas.microsoft.com/office/drawing/2014/main" id="{21775B4D-CC6C-AD4C-1FBB-72A9578F7750}"/>
                </a:ext>
              </a:extLst>
            </p:cNvPr>
            <p:cNvPicPr>
              <a:picLocks noChangeAspect="1"/>
            </p:cNvPicPr>
            <p:nvPr/>
          </p:nvPicPr>
          <p:blipFill>
            <a:blip r:embed="rId4"/>
            <a:stretch>
              <a:fillRect/>
            </a:stretch>
          </p:blipFill>
          <p:spPr>
            <a:xfrm>
              <a:off x="11153862" y="6026669"/>
              <a:ext cx="2866938" cy="1098031"/>
            </a:xfrm>
            <a:prstGeom prst="rect">
              <a:avLst/>
            </a:prstGeom>
          </p:spPr>
        </p:pic>
      </p:grpSp>
      <p:sp>
        <p:nvSpPr>
          <p:cNvPr id="16" name="TextBox 15">
            <a:extLst>
              <a:ext uri="{FF2B5EF4-FFF2-40B4-BE49-F238E27FC236}">
                <a16:creationId xmlns:a16="http://schemas.microsoft.com/office/drawing/2014/main" id="{504E3153-1BD4-2A7B-3EB6-53E8FC31AC96}"/>
              </a:ext>
            </a:extLst>
          </p:cNvPr>
          <p:cNvSpPr txBox="1"/>
          <p:nvPr/>
        </p:nvSpPr>
        <p:spPr>
          <a:xfrm>
            <a:off x="1028700" y="1333500"/>
            <a:ext cx="7082123" cy="163121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Remove the service cover from the Icezone unit.   </a:t>
            </a:r>
          </a:p>
          <a:p>
            <a:r>
              <a:rPr lang="en-US" sz="2000" dirty="0">
                <a:latin typeface="Arial" panose="020B0604020202020204" pitchFamily="34" charset="0"/>
                <a:cs typeface="Arial" panose="020B0604020202020204" pitchFamily="34" charset="0"/>
              </a:rPr>
              <a:t>This provides access to the lamp, power input and mounting boss. </a:t>
            </a:r>
          </a:p>
          <a:p>
            <a:r>
              <a:rPr lang="en-US" sz="2000" dirty="0">
                <a:latin typeface="Arial" panose="020B0604020202020204" pitchFamily="34" charset="0"/>
                <a:cs typeface="Arial" panose="020B0604020202020204" pitchFamily="34" charset="0"/>
              </a:rPr>
              <a:t>As the screw is removed from the cover, be sure to keep it with the cover so it is available for re-assembly. </a:t>
            </a:r>
          </a:p>
        </p:txBody>
      </p:sp>
      <p:pic>
        <p:nvPicPr>
          <p:cNvPr id="9" name="Picture 8">
            <a:extLst>
              <a:ext uri="{FF2B5EF4-FFF2-40B4-BE49-F238E27FC236}">
                <a16:creationId xmlns:a16="http://schemas.microsoft.com/office/drawing/2014/main" id="{472DD928-B61E-1122-ACA7-9C14C4289B41}"/>
              </a:ext>
            </a:extLst>
          </p:cNvPr>
          <p:cNvPicPr>
            <a:picLocks noChangeAspect="1"/>
          </p:cNvPicPr>
          <p:nvPr/>
        </p:nvPicPr>
        <p:blipFill>
          <a:blip r:embed="rId5"/>
          <a:stretch>
            <a:fillRect/>
          </a:stretch>
        </p:blipFill>
        <p:spPr>
          <a:xfrm>
            <a:off x="10497659" y="4541597"/>
            <a:ext cx="4513741" cy="4598449"/>
          </a:xfrm>
          <a:prstGeom prst="rect">
            <a:avLst/>
          </a:prstGeom>
        </p:spPr>
      </p:pic>
    </p:spTree>
    <p:extLst>
      <p:ext uri="{BB962C8B-B14F-4D97-AF65-F5344CB8AC3E}">
        <p14:creationId xmlns:p14="http://schemas.microsoft.com/office/powerpoint/2010/main" val="69280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3823" y="9348788"/>
            <a:ext cx="18073829" cy="895163"/>
            <a:chOff x="0" y="0"/>
            <a:chExt cx="24098439" cy="1193551"/>
          </a:xfrm>
        </p:grpSpPr>
        <p:grpSp>
          <p:nvGrpSpPr>
            <p:cNvPr id="3" name="Group 3"/>
            <p:cNvGrpSpPr/>
            <p:nvPr/>
          </p:nvGrpSpPr>
          <p:grpSpPr>
            <a:xfrm>
              <a:off x="0" y="263925"/>
              <a:ext cx="21688805" cy="665700"/>
              <a:chOff x="0" y="0"/>
              <a:chExt cx="14615536" cy="448598"/>
            </a:xfrm>
          </p:grpSpPr>
          <p:sp>
            <p:nvSpPr>
              <p:cNvPr id="4" name="Freeform 4"/>
              <p:cNvSpPr/>
              <p:nvPr/>
            </p:nvSpPr>
            <p:spPr>
              <a:xfrm>
                <a:off x="0" y="0"/>
                <a:ext cx="14615536" cy="448598"/>
              </a:xfrm>
              <a:custGeom>
                <a:avLst/>
                <a:gdLst/>
                <a:ahLst/>
                <a:cxnLst/>
                <a:rect l="l" t="t" r="r" b="b"/>
                <a:pathLst>
                  <a:path w="14615536" h="448598">
                    <a:moveTo>
                      <a:pt x="0" y="0"/>
                    </a:moveTo>
                    <a:lnTo>
                      <a:pt x="14615536" y="0"/>
                    </a:lnTo>
                    <a:lnTo>
                      <a:pt x="14615536" y="448598"/>
                    </a:lnTo>
                    <a:lnTo>
                      <a:pt x="0" y="448598"/>
                    </a:lnTo>
                    <a:close/>
                  </a:path>
                </a:pathLst>
              </a:custGeom>
              <a:solidFill>
                <a:srgbClr val="2DAFE6"/>
              </a:solidFill>
            </p:spPr>
            <p:txBody>
              <a:bodyPr/>
              <a:lstStyle/>
              <a:p>
                <a:endParaRPr lang="en-GB" dirty="0">
                  <a:latin typeface="Arial" panose="020B0604020202020204" pitchFamily="34" charset="0"/>
                </a:endParaRPr>
              </a:p>
            </p:txBody>
          </p:sp>
          <p:sp>
            <p:nvSpPr>
              <p:cNvPr id="5" name="TextBox 5"/>
              <p:cNvSpPr txBox="1"/>
              <p:nvPr/>
            </p:nvSpPr>
            <p:spPr>
              <a:xfrm>
                <a:off x="0" y="-76200"/>
                <a:ext cx="14615536" cy="524798"/>
              </a:xfrm>
              <a:prstGeom prst="rect">
                <a:avLst/>
              </a:prstGeom>
            </p:spPr>
            <p:txBody>
              <a:bodyPr lIns="3503" tIns="3503" rIns="3503" bIns="3503" rtlCol="0" anchor="ctr"/>
              <a:lstStyle/>
              <a:p>
                <a:pPr marL="0" lvl="0" indent="0" algn="l">
                  <a:lnSpc>
                    <a:spcPts val="5759"/>
                  </a:lnSpc>
                  <a:spcBef>
                    <a:spcPct val="0"/>
                  </a:spcBef>
                </a:pPr>
                <a:endParaRPr dirty="0">
                  <a:latin typeface="Arial" panose="020B0604020202020204" pitchFamily="34" charset="0"/>
                </a:endParaRPr>
              </a:p>
            </p:txBody>
          </p:sp>
        </p:grpSp>
        <p:sp>
          <p:nvSpPr>
            <p:cNvPr id="6" name="Freeform 6"/>
            <p:cNvSpPr/>
            <p:nvPr/>
          </p:nvSpPr>
          <p:spPr>
            <a:xfrm>
              <a:off x="21334124" y="0"/>
              <a:ext cx="2764315" cy="1193551"/>
            </a:xfrm>
            <a:custGeom>
              <a:avLst/>
              <a:gdLst/>
              <a:ahLst/>
              <a:cxnLst/>
              <a:rect l="l" t="t" r="r" b="b"/>
              <a:pathLst>
                <a:path w="2764315" h="1193551">
                  <a:moveTo>
                    <a:pt x="0" y="0"/>
                  </a:moveTo>
                  <a:lnTo>
                    <a:pt x="2764315" y="0"/>
                  </a:lnTo>
                  <a:lnTo>
                    <a:pt x="2764315" y="1193551"/>
                  </a:lnTo>
                  <a:lnTo>
                    <a:pt x="0" y="1193551"/>
                  </a:lnTo>
                  <a:lnTo>
                    <a:pt x="0" y="0"/>
                  </a:lnTo>
                  <a:close/>
                </a:path>
              </a:pathLst>
            </a:custGeom>
            <a:blipFill>
              <a:blip r:embed="rId2"/>
              <a:stretch>
                <a:fillRect/>
              </a:stretch>
            </a:blipFill>
          </p:spPr>
          <p:txBody>
            <a:bodyPr/>
            <a:lstStyle/>
            <a:p>
              <a:endParaRPr lang="en-GB" dirty="0">
                <a:latin typeface="Arial" panose="020B0604020202020204" pitchFamily="34" charset="0"/>
              </a:endParaRPr>
            </a:p>
          </p:txBody>
        </p:sp>
      </p:grpSp>
      <p:sp>
        <p:nvSpPr>
          <p:cNvPr id="30" name="TextBox 16">
            <a:extLst>
              <a:ext uri="{FF2B5EF4-FFF2-40B4-BE49-F238E27FC236}">
                <a16:creationId xmlns:a16="http://schemas.microsoft.com/office/drawing/2014/main" id="{043E5E18-0F2C-B8CD-00BE-F6ED914012DB}"/>
              </a:ext>
            </a:extLst>
          </p:cNvPr>
          <p:cNvSpPr txBox="1"/>
          <p:nvPr/>
        </p:nvSpPr>
        <p:spPr>
          <a:xfrm>
            <a:off x="1028700" y="307657"/>
            <a:ext cx="8420100" cy="721993"/>
          </a:xfrm>
          <a:prstGeom prst="rect">
            <a:avLst/>
          </a:prstGeom>
        </p:spPr>
        <p:txBody>
          <a:bodyPr wrap="square" lIns="0" tIns="0" rIns="0" bIns="0" rtlCol="0" anchor="t">
            <a:spAutoFit/>
          </a:bodyPr>
          <a:lstStyle/>
          <a:p>
            <a:pPr algn="l">
              <a:lnSpc>
                <a:spcPts val="5880"/>
              </a:lnSpc>
            </a:pPr>
            <a:r>
              <a:rPr lang="en-US" sz="4200" spc="176" dirty="0">
                <a:solidFill>
                  <a:srgbClr val="1A1D3A"/>
                </a:solidFill>
                <a:latin typeface="League Spartan Bold"/>
              </a:rPr>
              <a:t>ICEZONE INSTALLATION</a:t>
            </a:r>
          </a:p>
        </p:txBody>
      </p:sp>
      <p:sp>
        <p:nvSpPr>
          <p:cNvPr id="17" name="TextBox 16">
            <a:extLst>
              <a:ext uri="{FF2B5EF4-FFF2-40B4-BE49-F238E27FC236}">
                <a16:creationId xmlns:a16="http://schemas.microsoft.com/office/drawing/2014/main" id="{6EF2E168-E80D-3C01-FE66-238E0ABD07AA}"/>
              </a:ext>
            </a:extLst>
          </p:cNvPr>
          <p:cNvSpPr txBox="1"/>
          <p:nvPr/>
        </p:nvSpPr>
        <p:spPr>
          <a:xfrm>
            <a:off x="1028700" y="1333500"/>
            <a:ext cx="6210300" cy="163121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Install the Icezone supply and return 5/8” ID tubing as shown.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Use the location of the Icezone with tubing installed in grommets to locate the mounting hole.</a:t>
            </a:r>
          </a:p>
        </p:txBody>
      </p:sp>
      <p:sp>
        <p:nvSpPr>
          <p:cNvPr id="9" name="TextBox 8">
            <a:extLst>
              <a:ext uri="{FF2B5EF4-FFF2-40B4-BE49-F238E27FC236}">
                <a16:creationId xmlns:a16="http://schemas.microsoft.com/office/drawing/2014/main" id="{57E85D3E-7F3A-5A9E-7124-57EC29173F1B}"/>
              </a:ext>
            </a:extLst>
          </p:cNvPr>
          <p:cNvSpPr txBox="1"/>
          <p:nvPr/>
        </p:nvSpPr>
        <p:spPr>
          <a:xfrm>
            <a:off x="9972480" y="1333499"/>
            <a:ext cx="7477319"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Mark the hole to mount the Icezone unit on the panel.  Use a pen to locate the mounting hole.</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Drill a 1/8” hole. </a:t>
            </a:r>
          </a:p>
        </p:txBody>
      </p:sp>
      <p:pic>
        <p:nvPicPr>
          <p:cNvPr id="10" name="Picture 2" descr="C:\Local Cloud\Shared\Marketing\IceZone\IceZone Install Images\Florida Hospital\DCM500_92115\IMG_2662.JPG">
            <a:extLst>
              <a:ext uri="{FF2B5EF4-FFF2-40B4-BE49-F238E27FC236}">
                <a16:creationId xmlns:a16="http://schemas.microsoft.com/office/drawing/2014/main" id="{58DC5F44-BBB2-22FE-5CF2-65198332DD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700" y="3390899"/>
            <a:ext cx="3313664" cy="441821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Local Cloud\Shared\Marketing\IceZone\IceZone Install Images\Florida Hospital\DCM500_92115\IMG_2673.JPG">
            <a:extLst>
              <a:ext uri="{FF2B5EF4-FFF2-40B4-BE49-F238E27FC236}">
                <a16:creationId xmlns:a16="http://schemas.microsoft.com/office/drawing/2014/main" id="{06FC1AE0-E40B-EC35-5DF2-EF7E12F39D4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3390899"/>
            <a:ext cx="3313663" cy="44182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44B997D6-6149-03BA-0D5D-C1399792051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927" t="11806" r="34107" b="31249"/>
          <a:stretch/>
        </p:blipFill>
        <p:spPr bwMode="auto">
          <a:xfrm>
            <a:off x="9972480" y="3390899"/>
            <a:ext cx="4892383" cy="4646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3118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3823" y="9348788"/>
            <a:ext cx="18073829" cy="895163"/>
            <a:chOff x="0" y="0"/>
            <a:chExt cx="24098439" cy="1193551"/>
          </a:xfrm>
        </p:grpSpPr>
        <p:grpSp>
          <p:nvGrpSpPr>
            <p:cNvPr id="3" name="Group 3"/>
            <p:cNvGrpSpPr/>
            <p:nvPr/>
          </p:nvGrpSpPr>
          <p:grpSpPr>
            <a:xfrm>
              <a:off x="0" y="263925"/>
              <a:ext cx="21688805" cy="665700"/>
              <a:chOff x="0" y="0"/>
              <a:chExt cx="14615536" cy="448598"/>
            </a:xfrm>
          </p:grpSpPr>
          <p:sp>
            <p:nvSpPr>
              <p:cNvPr id="4" name="Freeform 4"/>
              <p:cNvSpPr/>
              <p:nvPr/>
            </p:nvSpPr>
            <p:spPr>
              <a:xfrm>
                <a:off x="0" y="0"/>
                <a:ext cx="14615536" cy="448598"/>
              </a:xfrm>
              <a:custGeom>
                <a:avLst/>
                <a:gdLst/>
                <a:ahLst/>
                <a:cxnLst/>
                <a:rect l="l" t="t" r="r" b="b"/>
                <a:pathLst>
                  <a:path w="14615536" h="448598">
                    <a:moveTo>
                      <a:pt x="0" y="0"/>
                    </a:moveTo>
                    <a:lnTo>
                      <a:pt x="14615536" y="0"/>
                    </a:lnTo>
                    <a:lnTo>
                      <a:pt x="14615536" y="448598"/>
                    </a:lnTo>
                    <a:lnTo>
                      <a:pt x="0" y="448598"/>
                    </a:lnTo>
                    <a:close/>
                  </a:path>
                </a:pathLst>
              </a:custGeom>
              <a:solidFill>
                <a:srgbClr val="2DAFE6"/>
              </a:solidFill>
            </p:spPr>
            <p:txBody>
              <a:bodyPr/>
              <a:lstStyle/>
              <a:p>
                <a:endParaRPr lang="en-GB" dirty="0">
                  <a:latin typeface="Arial" panose="020B0604020202020204" pitchFamily="34" charset="0"/>
                </a:endParaRPr>
              </a:p>
            </p:txBody>
          </p:sp>
          <p:sp>
            <p:nvSpPr>
              <p:cNvPr id="5" name="TextBox 5"/>
              <p:cNvSpPr txBox="1"/>
              <p:nvPr/>
            </p:nvSpPr>
            <p:spPr>
              <a:xfrm>
                <a:off x="0" y="-76200"/>
                <a:ext cx="14615536" cy="524798"/>
              </a:xfrm>
              <a:prstGeom prst="rect">
                <a:avLst/>
              </a:prstGeom>
            </p:spPr>
            <p:txBody>
              <a:bodyPr lIns="3503" tIns="3503" rIns="3503" bIns="3503" rtlCol="0" anchor="ctr"/>
              <a:lstStyle/>
              <a:p>
                <a:pPr marL="0" lvl="0" indent="0" algn="l">
                  <a:lnSpc>
                    <a:spcPts val="5759"/>
                  </a:lnSpc>
                  <a:spcBef>
                    <a:spcPct val="0"/>
                  </a:spcBef>
                </a:pPr>
                <a:endParaRPr dirty="0">
                  <a:latin typeface="Arial" panose="020B0604020202020204" pitchFamily="34" charset="0"/>
                </a:endParaRPr>
              </a:p>
            </p:txBody>
          </p:sp>
        </p:grpSp>
        <p:sp>
          <p:nvSpPr>
            <p:cNvPr id="6" name="Freeform 6"/>
            <p:cNvSpPr/>
            <p:nvPr/>
          </p:nvSpPr>
          <p:spPr>
            <a:xfrm>
              <a:off x="21334124" y="0"/>
              <a:ext cx="2764315" cy="1193551"/>
            </a:xfrm>
            <a:custGeom>
              <a:avLst/>
              <a:gdLst/>
              <a:ahLst/>
              <a:cxnLst/>
              <a:rect l="l" t="t" r="r" b="b"/>
              <a:pathLst>
                <a:path w="2764315" h="1193551">
                  <a:moveTo>
                    <a:pt x="0" y="0"/>
                  </a:moveTo>
                  <a:lnTo>
                    <a:pt x="2764315" y="0"/>
                  </a:lnTo>
                  <a:lnTo>
                    <a:pt x="2764315" y="1193551"/>
                  </a:lnTo>
                  <a:lnTo>
                    <a:pt x="0" y="1193551"/>
                  </a:lnTo>
                  <a:lnTo>
                    <a:pt x="0" y="0"/>
                  </a:lnTo>
                  <a:close/>
                </a:path>
              </a:pathLst>
            </a:custGeom>
            <a:blipFill>
              <a:blip r:embed="rId2"/>
              <a:stretch>
                <a:fillRect/>
              </a:stretch>
            </a:blipFill>
          </p:spPr>
          <p:txBody>
            <a:bodyPr/>
            <a:lstStyle/>
            <a:p>
              <a:endParaRPr lang="en-GB" dirty="0">
                <a:latin typeface="Arial" panose="020B0604020202020204" pitchFamily="34" charset="0"/>
              </a:endParaRPr>
            </a:p>
          </p:txBody>
        </p:sp>
      </p:grpSp>
      <p:sp>
        <p:nvSpPr>
          <p:cNvPr id="30" name="TextBox 16">
            <a:extLst>
              <a:ext uri="{FF2B5EF4-FFF2-40B4-BE49-F238E27FC236}">
                <a16:creationId xmlns:a16="http://schemas.microsoft.com/office/drawing/2014/main" id="{043E5E18-0F2C-B8CD-00BE-F6ED914012DB}"/>
              </a:ext>
            </a:extLst>
          </p:cNvPr>
          <p:cNvSpPr txBox="1"/>
          <p:nvPr/>
        </p:nvSpPr>
        <p:spPr>
          <a:xfrm>
            <a:off x="1028700" y="307657"/>
            <a:ext cx="8420100" cy="721993"/>
          </a:xfrm>
          <a:prstGeom prst="rect">
            <a:avLst/>
          </a:prstGeom>
        </p:spPr>
        <p:txBody>
          <a:bodyPr wrap="square" lIns="0" tIns="0" rIns="0" bIns="0" rtlCol="0" anchor="t">
            <a:spAutoFit/>
          </a:bodyPr>
          <a:lstStyle/>
          <a:p>
            <a:pPr algn="l">
              <a:lnSpc>
                <a:spcPts val="5880"/>
              </a:lnSpc>
            </a:pPr>
            <a:r>
              <a:rPr lang="en-US" sz="4200" spc="176" dirty="0">
                <a:solidFill>
                  <a:srgbClr val="1A1D3A"/>
                </a:solidFill>
                <a:latin typeface="League Spartan Bold"/>
              </a:rPr>
              <a:t>ICEZONE INSTALLATION</a:t>
            </a:r>
          </a:p>
        </p:txBody>
      </p:sp>
      <p:sp>
        <p:nvSpPr>
          <p:cNvPr id="9" name="TextBox 8">
            <a:extLst>
              <a:ext uri="{FF2B5EF4-FFF2-40B4-BE49-F238E27FC236}">
                <a16:creationId xmlns:a16="http://schemas.microsoft.com/office/drawing/2014/main" id="{E0A0E78E-D34E-A6D0-6143-112360796D91}"/>
              </a:ext>
            </a:extLst>
          </p:cNvPr>
          <p:cNvSpPr txBox="1"/>
          <p:nvPr/>
        </p:nvSpPr>
        <p:spPr>
          <a:xfrm>
            <a:off x="1028701" y="1616214"/>
            <a:ext cx="5219700"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Place the mounting rivets or self drilling screws into the mounting holes. </a:t>
            </a:r>
          </a:p>
        </p:txBody>
      </p:sp>
      <p:pic>
        <p:nvPicPr>
          <p:cNvPr id="15" name="Picture 14">
            <a:extLst>
              <a:ext uri="{FF2B5EF4-FFF2-40B4-BE49-F238E27FC236}">
                <a16:creationId xmlns:a16="http://schemas.microsoft.com/office/drawing/2014/main" id="{F7C8BD6A-516E-9B89-A888-F8B449268231}"/>
              </a:ext>
            </a:extLst>
          </p:cNvPr>
          <p:cNvPicPr>
            <a:picLocks noChangeAspect="1"/>
          </p:cNvPicPr>
          <p:nvPr/>
        </p:nvPicPr>
        <p:blipFill>
          <a:blip r:embed="rId3"/>
          <a:stretch>
            <a:fillRect/>
          </a:stretch>
        </p:blipFill>
        <p:spPr>
          <a:xfrm>
            <a:off x="1028700" y="2764236"/>
            <a:ext cx="5606737" cy="4639377"/>
          </a:xfrm>
          <a:prstGeom prst="rect">
            <a:avLst/>
          </a:prstGeom>
        </p:spPr>
      </p:pic>
      <p:pic>
        <p:nvPicPr>
          <p:cNvPr id="17" name="Picture 16">
            <a:extLst>
              <a:ext uri="{FF2B5EF4-FFF2-40B4-BE49-F238E27FC236}">
                <a16:creationId xmlns:a16="http://schemas.microsoft.com/office/drawing/2014/main" id="{C4D0FA7B-0715-C26A-58CC-7D0183E773EE}"/>
              </a:ext>
            </a:extLst>
          </p:cNvPr>
          <p:cNvPicPr>
            <a:picLocks noChangeAspect="1"/>
          </p:cNvPicPr>
          <p:nvPr/>
        </p:nvPicPr>
        <p:blipFill>
          <a:blip r:embed="rId4"/>
          <a:stretch>
            <a:fillRect/>
          </a:stretch>
        </p:blipFill>
        <p:spPr>
          <a:xfrm>
            <a:off x="1028700" y="2764236"/>
            <a:ext cx="1981200" cy="1575806"/>
          </a:xfrm>
          <a:prstGeom prst="rect">
            <a:avLst/>
          </a:prstGeom>
        </p:spPr>
      </p:pic>
      <p:pic>
        <p:nvPicPr>
          <p:cNvPr id="8" name="Picture 7">
            <a:extLst>
              <a:ext uri="{FF2B5EF4-FFF2-40B4-BE49-F238E27FC236}">
                <a16:creationId xmlns:a16="http://schemas.microsoft.com/office/drawing/2014/main" id="{F1E6E33D-E9A3-D8D6-D5B2-796A0F61204D}"/>
              </a:ext>
            </a:extLst>
          </p:cNvPr>
          <p:cNvPicPr>
            <a:picLocks noChangeAspect="1"/>
          </p:cNvPicPr>
          <p:nvPr/>
        </p:nvPicPr>
        <p:blipFill>
          <a:blip r:embed="rId5"/>
          <a:stretch>
            <a:fillRect/>
          </a:stretch>
        </p:blipFill>
        <p:spPr>
          <a:xfrm>
            <a:off x="10058400" y="2475336"/>
            <a:ext cx="4940300" cy="6546452"/>
          </a:xfrm>
          <a:prstGeom prst="rect">
            <a:avLst/>
          </a:prstGeom>
        </p:spPr>
      </p:pic>
      <p:sp>
        <p:nvSpPr>
          <p:cNvPr id="10" name="TextBox 9">
            <a:extLst>
              <a:ext uri="{FF2B5EF4-FFF2-40B4-BE49-F238E27FC236}">
                <a16:creationId xmlns:a16="http://schemas.microsoft.com/office/drawing/2014/main" id="{5BA9D9B4-9ABD-F245-6763-AB580CED4F90}"/>
              </a:ext>
            </a:extLst>
          </p:cNvPr>
          <p:cNvSpPr txBox="1"/>
          <p:nvPr/>
        </p:nvSpPr>
        <p:spPr>
          <a:xfrm>
            <a:off x="9982200" y="1616214"/>
            <a:ext cx="5934570"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Install the Tee fitting into the supply line 5/8” tubing inside the dispenser enclosure. </a:t>
            </a:r>
          </a:p>
        </p:txBody>
      </p:sp>
    </p:spTree>
    <p:extLst>
      <p:ext uri="{BB962C8B-B14F-4D97-AF65-F5344CB8AC3E}">
        <p14:creationId xmlns:p14="http://schemas.microsoft.com/office/powerpoint/2010/main" val="7363472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781</Words>
  <Application>Microsoft Office PowerPoint</Application>
  <PresentationFormat>Custom</PresentationFormat>
  <Paragraphs>108</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League Spartan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Biozone Scientific Encyclopedia UK</dc:title>
  <dc:creator>Niamh Parry</dc:creator>
  <cp:lastModifiedBy>Niamh Parry</cp:lastModifiedBy>
  <cp:revision>15</cp:revision>
  <dcterms:created xsi:type="dcterms:W3CDTF">2006-08-16T00:00:00Z</dcterms:created>
  <dcterms:modified xsi:type="dcterms:W3CDTF">2024-08-23T13:12:43Z</dcterms:modified>
  <dc:identifier>DAF76ts4vUs</dc:identifier>
</cp:coreProperties>
</file>