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377" r:id="rId3"/>
    <p:sldId id="395" r:id="rId4"/>
    <p:sldId id="396" r:id="rId5"/>
    <p:sldId id="413" r:id="rId6"/>
    <p:sldId id="379" r:id="rId7"/>
    <p:sldId id="399" r:id="rId8"/>
    <p:sldId id="408" r:id="rId9"/>
    <p:sldId id="403" r:id="rId10"/>
    <p:sldId id="414" r:id="rId11"/>
    <p:sldId id="415" r:id="rId12"/>
    <p:sldId id="397" r:id="rId13"/>
    <p:sldId id="416" r:id="rId14"/>
    <p:sldId id="406" r:id="rId15"/>
    <p:sldId id="407" r:id="rId16"/>
    <p:sldId id="389" r:id="rId17"/>
    <p:sldId id="381" r:id="rId18"/>
  </p:sldIdLst>
  <p:sldSz cx="18288000" cy="10287000"/>
  <p:notesSz cx="6858000" cy="9144000"/>
  <p:embeddedFontLst>
    <p:embeddedFont>
      <p:font typeface="League Spartan Bold" pitchFamily="2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4622" autoAdjust="0"/>
  </p:normalViewPr>
  <p:slideViewPr>
    <p:cSldViewPr>
      <p:cViewPr varScale="1">
        <p:scale>
          <a:sx n="59" d="100"/>
          <a:sy n="59" d="100"/>
        </p:scale>
        <p:origin x="235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0" y="3924300"/>
            <a:ext cx="19690883" cy="7192768"/>
            <a:chOff x="0" y="-47625"/>
            <a:chExt cx="5509197" cy="2091628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89749"/>
              <a:ext cx="5139713" cy="1854254"/>
            </a:xfrm>
            <a:custGeom>
              <a:avLst/>
              <a:gdLst/>
              <a:ahLst/>
              <a:cxnLst/>
              <a:rect l="l" t="t" r="r" b="b"/>
              <a:pathLst>
                <a:path w="5509197" h="2044003">
                  <a:moveTo>
                    <a:pt x="0" y="0"/>
                  </a:moveTo>
                  <a:lnTo>
                    <a:pt x="5509197" y="0"/>
                  </a:lnTo>
                  <a:lnTo>
                    <a:pt x="5509197" y="2044003"/>
                  </a:lnTo>
                  <a:lnTo>
                    <a:pt x="0" y="2044003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2DAFE6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5509197" cy="2091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544616" y="4436267"/>
            <a:ext cx="18539511" cy="7293179"/>
          </a:xfrm>
          <a:custGeom>
            <a:avLst/>
            <a:gdLst/>
            <a:ahLst/>
            <a:cxnLst/>
            <a:rect l="l" t="t" r="r" b="b"/>
            <a:pathLst>
              <a:path w="18539511" h="7293179">
                <a:moveTo>
                  <a:pt x="0" y="0"/>
                </a:moveTo>
                <a:lnTo>
                  <a:pt x="18539511" y="0"/>
                </a:lnTo>
                <a:lnTo>
                  <a:pt x="18539511" y="7293179"/>
                </a:lnTo>
                <a:lnTo>
                  <a:pt x="0" y="7293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0971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Freeform 2"/>
          <p:cNvSpPr/>
          <p:nvPr/>
        </p:nvSpPr>
        <p:spPr>
          <a:xfrm>
            <a:off x="4292600" y="114300"/>
            <a:ext cx="10486879" cy="4527928"/>
          </a:xfrm>
          <a:custGeom>
            <a:avLst/>
            <a:gdLst/>
            <a:ahLst/>
            <a:cxnLst/>
            <a:rect l="l" t="t" r="r" b="b"/>
            <a:pathLst>
              <a:path w="7105358" h="3067886">
                <a:moveTo>
                  <a:pt x="0" y="0"/>
                </a:moveTo>
                <a:lnTo>
                  <a:pt x="7105358" y="0"/>
                </a:lnTo>
                <a:lnTo>
                  <a:pt x="7105358" y="3067887"/>
                </a:lnTo>
                <a:lnTo>
                  <a:pt x="0" y="30678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543CD-887C-C926-5B21-DD8FFD66A4E9}"/>
              </a:ext>
            </a:extLst>
          </p:cNvPr>
          <p:cNvSpPr txBox="1"/>
          <p:nvPr/>
        </p:nvSpPr>
        <p:spPr>
          <a:xfrm>
            <a:off x="3824395" y="4607724"/>
            <a:ext cx="120420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League Spartan Bold" pitchFamily="2" charset="0"/>
              </a:rPr>
              <a:t>Icezone</a:t>
            </a:r>
            <a:r>
              <a:rPr lang="en-US" sz="4400" dirty="0">
                <a:solidFill>
                  <a:srgbClr val="002060"/>
                </a:solidFill>
                <a:latin typeface="League Spartan Bold" pitchFamily="2" charset="0"/>
              </a:rPr>
              <a:t> Installation Instructions for Hoshizaki DCM-270 Ice and Water Dispensers</a:t>
            </a:r>
          </a:p>
          <a:p>
            <a:pPr algn="ctr"/>
            <a:endParaRPr lang="en-US" sz="4400" dirty="0">
              <a:solidFill>
                <a:srgbClr val="002060"/>
              </a:solidFill>
              <a:latin typeface="League Spartan Bol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1A5DE-4917-EB77-67C4-E57F694C92BD}"/>
              </a:ext>
            </a:extLst>
          </p:cNvPr>
          <p:cNvSpPr txBox="1"/>
          <p:nvPr/>
        </p:nvSpPr>
        <p:spPr>
          <a:xfrm>
            <a:off x="6478244" y="6152637"/>
            <a:ext cx="6734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Please review the entire instructions prior to installation.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7CBB0-FC4A-BED7-3AC6-FA6EBA840C4E}"/>
              </a:ext>
            </a:extLst>
          </p:cNvPr>
          <p:cNvSpPr txBox="1"/>
          <p:nvPr/>
        </p:nvSpPr>
        <p:spPr>
          <a:xfrm>
            <a:off x="4916214" y="10474045"/>
            <a:ext cx="8455572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Caution: Installation should be done by a qualified technician using appropriate safety equipment and procedures.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8A3E4F0-67BA-54DC-6020-CF13D2AFF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0" t="2685" r="8046" b="3367"/>
          <a:stretch/>
        </p:blipFill>
        <p:spPr bwMode="auto">
          <a:xfrm>
            <a:off x="313067" y="160508"/>
            <a:ext cx="3195454" cy="486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3" y="9348788"/>
            <a:ext cx="18073829" cy="895163"/>
            <a:chOff x="0" y="0"/>
            <a:chExt cx="24098439" cy="11935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63925"/>
              <a:ext cx="21688805" cy="665700"/>
              <a:chOff x="0" y="0"/>
              <a:chExt cx="14615536" cy="4485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615536" cy="448598"/>
              </a:xfrm>
              <a:custGeom>
                <a:avLst/>
                <a:gdLst/>
                <a:ahLst/>
                <a:cxnLst/>
                <a:rect l="l" t="t" r="r" b="b"/>
                <a:pathLst>
                  <a:path w="14615536" h="448598">
                    <a:moveTo>
                      <a:pt x="0" y="0"/>
                    </a:moveTo>
                    <a:lnTo>
                      <a:pt x="14615536" y="0"/>
                    </a:lnTo>
                    <a:lnTo>
                      <a:pt x="14615536" y="448598"/>
                    </a:lnTo>
                    <a:lnTo>
                      <a:pt x="0" y="448598"/>
                    </a:lnTo>
                    <a:close/>
                  </a:path>
                </a:pathLst>
              </a:custGeom>
              <a:solidFill>
                <a:srgbClr val="2DAFE6"/>
              </a:solidFill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14615536" cy="524798"/>
              </a:xfrm>
              <a:prstGeom prst="rect">
                <a:avLst/>
              </a:prstGeom>
            </p:spPr>
            <p:txBody>
              <a:bodyPr lIns="3503" tIns="3503" rIns="3503" bIns="3503" rtlCol="0" anchor="ctr"/>
              <a:lstStyle/>
              <a:p>
                <a:pPr marL="0" lvl="0" indent="0" algn="l">
                  <a:lnSpc>
                    <a:spcPts val="5759"/>
                  </a:lnSpc>
                  <a:spcBef>
                    <a:spcPct val="0"/>
                  </a:spcBef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1334124" y="0"/>
              <a:ext cx="2764315" cy="1193551"/>
            </a:xfrm>
            <a:custGeom>
              <a:avLst/>
              <a:gdLst/>
              <a:ahLst/>
              <a:cxnLst/>
              <a:rect l="l" t="t" r="r" b="b"/>
              <a:pathLst>
                <a:path w="2764315" h="1193551">
                  <a:moveTo>
                    <a:pt x="0" y="0"/>
                  </a:moveTo>
                  <a:lnTo>
                    <a:pt x="2764315" y="0"/>
                  </a:lnTo>
                  <a:lnTo>
                    <a:pt x="2764315" y="1193551"/>
                  </a:lnTo>
                  <a:lnTo>
                    <a:pt x="0" y="119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</p:grpSp>
      <p:sp>
        <p:nvSpPr>
          <p:cNvPr id="30" name="TextBox 16">
            <a:extLst>
              <a:ext uri="{FF2B5EF4-FFF2-40B4-BE49-F238E27FC236}">
                <a16:creationId xmlns:a16="http://schemas.microsoft.com/office/drawing/2014/main" id="{043E5E18-0F2C-B8CD-00BE-F6ED914012DB}"/>
              </a:ext>
            </a:extLst>
          </p:cNvPr>
          <p:cNvSpPr txBox="1"/>
          <p:nvPr/>
        </p:nvSpPr>
        <p:spPr>
          <a:xfrm>
            <a:off x="1028700" y="307657"/>
            <a:ext cx="8420100" cy="72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176" dirty="0" err="1">
                <a:solidFill>
                  <a:srgbClr val="1A1D3A"/>
                </a:solidFill>
                <a:latin typeface="League Spartan Bold"/>
              </a:rPr>
              <a:t>ICEZONE</a:t>
            </a:r>
            <a:r>
              <a:rPr lang="en-US" sz="4200" spc="176" dirty="0">
                <a:solidFill>
                  <a:srgbClr val="1A1D3A"/>
                </a:solidFill>
                <a:latin typeface="League Spartan Bold"/>
              </a:rPr>
              <a:t> INSTALLATION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0E78E-D34E-A6D0-6143-112360796D91}"/>
              </a:ext>
            </a:extLst>
          </p:cNvPr>
          <p:cNvSpPr txBox="1"/>
          <p:nvPr/>
        </p:nvSpPr>
        <p:spPr>
          <a:xfrm>
            <a:off x="971548" y="1213523"/>
            <a:ext cx="46100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Remove the Ice Dispenser and Water Dispenser Tray (not pictured)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Route supply tubing to reach Ice Dispenser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Attach Tee fitting #1 to supply line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Cut approximately 2” of tubing and attach to Tee fitting #1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Attach Tee fitting #2 to 2” supply line segment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Attach zip tie to secure Tee fitting #1 to Ice Dispenser bracket as pictured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8D856E-9FFC-8545-F75B-3E141405E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167845"/>
            <a:ext cx="6172202" cy="83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1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3" y="9348788"/>
            <a:ext cx="18073829" cy="895163"/>
            <a:chOff x="0" y="0"/>
            <a:chExt cx="24098439" cy="11935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63925"/>
              <a:ext cx="21688805" cy="665700"/>
              <a:chOff x="0" y="0"/>
              <a:chExt cx="14615536" cy="4485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615536" cy="448598"/>
              </a:xfrm>
              <a:custGeom>
                <a:avLst/>
                <a:gdLst/>
                <a:ahLst/>
                <a:cxnLst/>
                <a:rect l="l" t="t" r="r" b="b"/>
                <a:pathLst>
                  <a:path w="14615536" h="448598">
                    <a:moveTo>
                      <a:pt x="0" y="0"/>
                    </a:moveTo>
                    <a:lnTo>
                      <a:pt x="14615536" y="0"/>
                    </a:lnTo>
                    <a:lnTo>
                      <a:pt x="14615536" y="448598"/>
                    </a:lnTo>
                    <a:lnTo>
                      <a:pt x="0" y="448598"/>
                    </a:lnTo>
                    <a:close/>
                  </a:path>
                </a:pathLst>
              </a:custGeom>
              <a:solidFill>
                <a:srgbClr val="2DAFE6"/>
              </a:solidFill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14615536" cy="524798"/>
              </a:xfrm>
              <a:prstGeom prst="rect">
                <a:avLst/>
              </a:prstGeom>
            </p:spPr>
            <p:txBody>
              <a:bodyPr lIns="3503" tIns="3503" rIns="3503" bIns="3503" rtlCol="0" anchor="ctr"/>
              <a:lstStyle/>
              <a:p>
                <a:pPr marL="0" lvl="0" indent="0" algn="l">
                  <a:lnSpc>
                    <a:spcPts val="5759"/>
                  </a:lnSpc>
                  <a:spcBef>
                    <a:spcPct val="0"/>
                  </a:spcBef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1334124" y="0"/>
              <a:ext cx="2764315" cy="1193551"/>
            </a:xfrm>
            <a:custGeom>
              <a:avLst/>
              <a:gdLst/>
              <a:ahLst/>
              <a:cxnLst/>
              <a:rect l="l" t="t" r="r" b="b"/>
              <a:pathLst>
                <a:path w="2764315" h="1193551">
                  <a:moveTo>
                    <a:pt x="0" y="0"/>
                  </a:moveTo>
                  <a:lnTo>
                    <a:pt x="2764315" y="0"/>
                  </a:lnTo>
                  <a:lnTo>
                    <a:pt x="2764315" y="1193551"/>
                  </a:lnTo>
                  <a:lnTo>
                    <a:pt x="0" y="119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</p:grpSp>
      <p:sp>
        <p:nvSpPr>
          <p:cNvPr id="30" name="TextBox 16">
            <a:extLst>
              <a:ext uri="{FF2B5EF4-FFF2-40B4-BE49-F238E27FC236}">
                <a16:creationId xmlns:a16="http://schemas.microsoft.com/office/drawing/2014/main" id="{043E5E18-0F2C-B8CD-00BE-F6ED914012DB}"/>
              </a:ext>
            </a:extLst>
          </p:cNvPr>
          <p:cNvSpPr txBox="1"/>
          <p:nvPr/>
        </p:nvSpPr>
        <p:spPr>
          <a:xfrm>
            <a:off x="1028700" y="307657"/>
            <a:ext cx="8420100" cy="72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176" dirty="0" err="1">
                <a:solidFill>
                  <a:srgbClr val="1A1D3A"/>
                </a:solidFill>
                <a:latin typeface="League Spartan Bold"/>
              </a:rPr>
              <a:t>ICEZONE</a:t>
            </a:r>
            <a:r>
              <a:rPr lang="en-US" sz="4200" spc="176" dirty="0">
                <a:solidFill>
                  <a:srgbClr val="1A1D3A"/>
                </a:solidFill>
                <a:latin typeface="League Spartan Bold"/>
              </a:rPr>
              <a:t> INSTALLATION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0E78E-D34E-A6D0-6143-112360796D91}"/>
              </a:ext>
            </a:extLst>
          </p:cNvPr>
          <p:cNvSpPr txBox="1"/>
          <p:nvPr/>
        </p:nvSpPr>
        <p:spPr>
          <a:xfrm>
            <a:off x="914400" y="1104900"/>
            <a:ext cx="8267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 position of Water Dispenser segment on Tray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Drill ½” hole in Tray next to Water Dispenser nozzle cutout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DF9958-E877-6BA8-B007-C5CD311CF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245725"/>
            <a:ext cx="13944600" cy="57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0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3" y="9348788"/>
            <a:ext cx="18073829" cy="895163"/>
            <a:chOff x="0" y="0"/>
            <a:chExt cx="24098439" cy="11935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63925"/>
              <a:ext cx="21688805" cy="665700"/>
              <a:chOff x="0" y="0"/>
              <a:chExt cx="14615536" cy="4485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615536" cy="448598"/>
              </a:xfrm>
              <a:custGeom>
                <a:avLst/>
                <a:gdLst/>
                <a:ahLst/>
                <a:cxnLst/>
                <a:rect l="l" t="t" r="r" b="b"/>
                <a:pathLst>
                  <a:path w="14615536" h="448598">
                    <a:moveTo>
                      <a:pt x="0" y="0"/>
                    </a:moveTo>
                    <a:lnTo>
                      <a:pt x="14615536" y="0"/>
                    </a:lnTo>
                    <a:lnTo>
                      <a:pt x="14615536" y="448598"/>
                    </a:lnTo>
                    <a:lnTo>
                      <a:pt x="0" y="448598"/>
                    </a:lnTo>
                    <a:close/>
                  </a:path>
                </a:pathLst>
              </a:custGeom>
              <a:solidFill>
                <a:srgbClr val="2DAFE6"/>
              </a:solidFill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14615536" cy="524798"/>
              </a:xfrm>
              <a:prstGeom prst="rect">
                <a:avLst/>
              </a:prstGeom>
            </p:spPr>
            <p:txBody>
              <a:bodyPr lIns="3503" tIns="3503" rIns="3503" bIns="3503" rtlCol="0" anchor="ctr"/>
              <a:lstStyle/>
              <a:p>
                <a:pPr marL="0" lvl="0" indent="0" algn="l">
                  <a:lnSpc>
                    <a:spcPts val="5759"/>
                  </a:lnSpc>
                  <a:spcBef>
                    <a:spcPct val="0"/>
                  </a:spcBef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1334124" y="0"/>
              <a:ext cx="2764315" cy="1193551"/>
            </a:xfrm>
            <a:custGeom>
              <a:avLst/>
              <a:gdLst/>
              <a:ahLst/>
              <a:cxnLst/>
              <a:rect l="l" t="t" r="r" b="b"/>
              <a:pathLst>
                <a:path w="2764315" h="1193551">
                  <a:moveTo>
                    <a:pt x="0" y="0"/>
                  </a:moveTo>
                  <a:lnTo>
                    <a:pt x="2764315" y="0"/>
                  </a:lnTo>
                  <a:lnTo>
                    <a:pt x="2764315" y="1193551"/>
                  </a:lnTo>
                  <a:lnTo>
                    <a:pt x="0" y="119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</p:grpSp>
      <p:sp>
        <p:nvSpPr>
          <p:cNvPr id="30" name="TextBox 16">
            <a:extLst>
              <a:ext uri="{FF2B5EF4-FFF2-40B4-BE49-F238E27FC236}">
                <a16:creationId xmlns:a16="http://schemas.microsoft.com/office/drawing/2014/main" id="{043E5E18-0F2C-B8CD-00BE-F6ED914012DB}"/>
              </a:ext>
            </a:extLst>
          </p:cNvPr>
          <p:cNvSpPr txBox="1"/>
          <p:nvPr/>
        </p:nvSpPr>
        <p:spPr>
          <a:xfrm>
            <a:off x="1028700" y="307657"/>
            <a:ext cx="8420100" cy="72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176" dirty="0" err="1">
                <a:solidFill>
                  <a:srgbClr val="1A1D3A"/>
                </a:solidFill>
                <a:latin typeface="League Spartan Bold"/>
              </a:rPr>
              <a:t>ICEZONE</a:t>
            </a:r>
            <a:r>
              <a:rPr lang="en-US" sz="4200" spc="176" dirty="0">
                <a:solidFill>
                  <a:srgbClr val="1A1D3A"/>
                </a:solidFill>
                <a:latin typeface="League Spartan Bold"/>
              </a:rPr>
              <a:t> INSTALLATION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2E168-E80D-3C01-FE66-238E0ABD07AA}"/>
              </a:ext>
            </a:extLst>
          </p:cNvPr>
          <p:cNvSpPr txBox="1"/>
          <p:nvPr/>
        </p:nvSpPr>
        <p:spPr>
          <a:xfrm>
            <a:off x="1028700" y="1485900"/>
            <a:ext cx="56769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Installing Supply Line Water Dispenser Segment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Route supply tubing to reach Ice and Water Dispenser Tray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Cut tubing to length (approximately 6” of tubing)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Connect the supply segment to treat the Water Dispenser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Installing Supply Line Evaporator Segment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Route supply tubing to reach Evaporator area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Cut tubing to length (approximately 10” of tubing)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Connect the supply segment to treat the Evaporator area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852110-9D54-B6FC-EC38-01904B98F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056796"/>
            <a:ext cx="6324930" cy="83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1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3" y="9348788"/>
            <a:ext cx="18073829" cy="895163"/>
            <a:chOff x="0" y="0"/>
            <a:chExt cx="24098439" cy="11935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63925"/>
              <a:ext cx="21688805" cy="665700"/>
              <a:chOff x="0" y="0"/>
              <a:chExt cx="14615536" cy="4485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615536" cy="448598"/>
              </a:xfrm>
              <a:custGeom>
                <a:avLst/>
                <a:gdLst/>
                <a:ahLst/>
                <a:cxnLst/>
                <a:rect l="l" t="t" r="r" b="b"/>
                <a:pathLst>
                  <a:path w="14615536" h="448598">
                    <a:moveTo>
                      <a:pt x="0" y="0"/>
                    </a:moveTo>
                    <a:lnTo>
                      <a:pt x="14615536" y="0"/>
                    </a:lnTo>
                    <a:lnTo>
                      <a:pt x="14615536" y="448598"/>
                    </a:lnTo>
                    <a:lnTo>
                      <a:pt x="0" y="448598"/>
                    </a:lnTo>
                    <a:close/>
                  </a:path>
                </a:pathLst>
              </a:custGeom>
              <a:solidFill>
                <a:srgbClr val="2DAFE6"/>
              </a:solidFill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14615536" cy="524798"/>
              </a:xfrm>
              <a:prstGeom prst="rect">
                <a:avLst/>
              </a:prstGeom>
            </p:spPr>
            <p:txBody>
              <a:bodyPr lIns="3503" tIns="3503" rIns="3503" bIns="3503" rtlCol="0" anchor="ctr"/>
              <a:lstStyle/>
              <a:p>
                <a:pPr marL="0" lvl="0" indent="0" algn="l">
                  <a:lnSpc>
                    <a:spcPts val="5759"/>
                  </a:lnSpc>
                  <a:spcBef>
                    <a:spcPct val="0"/>
                  </a:spcBef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1334124" y="0"/>
              <a:ext cx="2764315" cy="1193551"/>
            </a:xfrm>
            <a:custGeom>
              <a:avLst/>
              <a:gdLst/>
              <a:ahLst/>
              <a:cxnLst/>
              <a:rect l="l" t="t" r="r" b="b"/>
              <a:pathLst>
                <a:path w="2764315" h="1193551">
                  <a:moveTo>
                    <a:pt x="0" y="0"/>
                  </a:moveTo>
                  <a:lnTo>
                    <a:pt x="2764315" y="0"/>
                  </a:lnTo>
                  <a:lnTo>
                    <a:pt x="2764315" y="1193551"/>
                  </a:lnTo>
                  <a:lnTo>
                    <a:pt x="0" y="119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</p:grpSp>
      <p:sp>
        <p:nvSpPr>
          <p:cNvPr id="30" name="TextBox 16">
            <a:extLst>
              <a:ext uri="{FF2B5EF4-FFF2-40B4-BE49-F238E27FC236}">
                <a16:creationId xmlns:a16="http://schemas.microsoft.com/office/drawing/2014/main" id="{043E5E18-0F2C-B8CD-00BE-F6ED914012DB}"/>
              </a:ext>
            </a:extLst>
          </p:cNvPr>
          <p:cNvSpPr txBox="1"/>
          <p:nvPr/>
        </p:nvSpPr>
        <p:spPr>
          <a:xfrm>
            <a:off x="1028700" y="307657"/>
            <a:ext cx="8420100" cy="72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176" dirty="0" err="1">
                <a:solidFill>
                  <a:srgbClr val="1A1D3A"/>
                </a:solidFill>
                <a:latin typeface="League Spartan Bold"/>
              </a:rPr>
              <a:t>ICEZONE</a:t>
            </a:r>
            <a:r>
              <a:rPr lang="en-US" sz="4200" spc="176" dirty="0">
                <a:solidFill>
                  <a:srgbClr val="1A1D3A"/>
                </a:solidFill>
                <a:latin typeface="League Spartan Bold"/>
              </a:rPr>
              <a:t> INSTALLATION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2E168-E80D-3C01-FE66-238E0ABD07AA}"/>
              </a:ext>
            </a:extLst>
          </p:cNvPr>
          <p:cNvSpPr txBox="1"/>
          <p:nvPr/>
        </p:nvSpPr>
        <p:spPr>
          <a:xfrm>
            <a:off x="1028700" y="1485900"/>
            <a:ext cx="567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Evaporator area supply segment should terminate next to the Evaporator area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7EAE8-5B52-6DF8-8C12-18699302F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2306922"/>
            <a:ext cx="4965700" cy="6597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428EC8-5FE2-6D03-D7AD-23295421E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0" y="2306922"/>
            <a:ext cx="4965699" cy="66655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C3B58A-D5BC-11E2-5043-C9EC031EA7F7}"/>
              </a:ext>
            </a:extLst>
          </p:cNvPr>
          <p:cNvSpPr txBox="1"/>
          <p:nvPr/>
        </p:nvSpPr>
        <p:spPr>
          <a:xfrm>
            <a:off x="10439400" y="870347"/>
            <a:ext cx="5676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Install an approximately 5” segment of 5/8” tubing to drop the return line to near the top of the mechanical area (see yellow dotted line in accompanying image)</a:t>
            </a:r>
          </a:p>
        </p:txBody>
      </p:sp>
    </p:spTree>
    <p:extLst>
      <p:ext uri="{BB962C8B-B14F-4D97-AF65-F5344CB8AC3E}">
        <p14:creationId xmlns:p14="http://schemas.microsoft.com/office/powerpoint/2010/main" val="414645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3" y="9348788"/>
            <a:ext cx="18073829" cy="895163"/>
            <a:chOff x="0" y="0"/>
            <a:chExt cx="24098439" cy="11935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63925"/>
              <a:ext cx="21688805" cy="665700"/>
              <a:chOff x="0" y="0"/>
              <a:chExt cx="14615536" cy="4485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615536" cy="448598"/>
              </a:xfrm>
              <a:custGeom>
                <a:avLst/>
                <a:gdLst/>
                <a:ahLst/>
                <a:cxnLst/>
                <a:rect l="l" t="t" r="r" b="b"/>
                <a:pathLst>
                  <a:path w="14615536" h="448598">
                    <a:moveTo>
                      <a:pt x="0" y="0"/>
                    </a:moveTo>
                    <a:lnTo>
                      <a:pt x="14615536" y="0"/>
                    </a:lnTo>
                    <a:lnTo>
                      <a:pt x="14615536" y="448598"/>
                    </a:lnTo>
                    <a:lnTo>
                      <a:pt x="0" y="448598"/>
                    </a:lnTo>
                    <a:close/>
                  </a:path>
                </a:pathLst>
              </a:custGeom>
              <a:solidFill>
                <a:srgbClr val="2DAFE6"/>
              </a:solidFill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14615536" cy="524798"/>
              </a:xfrm>
              <a:prstGeom prst="rect">
                <a:avLst/>
              </a:prstGeom>
            </p:spPr>
            <p:txBody>
              <a:bodyPr lIns="3503" tIns="3503" rIns="3503" bIns="3503" rtlCol="0" anchor="ctr"/>
              <a:lstStyle/>
              <a:p>
                <a:pPr marL="0" lvl="0" indent="0" algn="l">
                  <a:lnSpc>
                    <a:spcPts val="5759"/>
                  </a:lnSpc>
                  <a:spcBef>
                    <a:spcPct val="0"/>
                  </a:spcBef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1334124" y="0"/>
              <a:ext cx="2764315" cy="1193551"/>
            </a:xfrm>
            <a:custGeom>
              <a:avLst/>
              <a:gdLst/>
              <a:ahLst/>
              <a:cxnLst/>
              <a:rect l="l" t="t" r="r" b="b"/>
              <a:pathLst>
                <a:path w="2764315" h="1193551">
                  <a:moveTo>
                    <a:pt x="0" y="0"/>
                  </a:moveTo>
                  <a:lnTo>
                    <a:pt x="2764315" y="0"/>
                  </a:lnTo>
                  <a:lnTo>
                    <a:pt x="2764315" y="1193551"/>
                  </a:lnTo>
                  <a:lnTo>
                    <a:pt x="0" y="119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</p:grpSp>
      <p:sp>
        <p:nvSpPr>
          <p:cNvPr id="30" name="TextBox 16">
            <a:extLst>
              <a:ext uri="{FF2B5EF4-FFF2-40B4-BE49-F238E27FC236}">
                <a16:creationId xmlns:a16="http://schemas.microsoft.com/office/drawing/2014/main" id="{043E5E18-0F2C-B8CD-00BE-F6ED914012DB}"/>
              </a:ext>
            </a:extLst>
          </p:cNvPr>
          <p:cNvSpPr txBox="1"/>
          <p:nvPr/>
        </p:nvSpPr>
        <p:spPr>
          <a:xfrm>
            <a:off x="1028700" y="307657"/>
            <a:ext cx="8420100" cy="72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176" dirty="0" err="1">
                <a:solidFill>
                  <a:srgbClr val="1A1D3A"/>
                </a:solidFill>
                <a:latin typeface="League Spartan Bold"/>
              </a:rPr>
              <a:t>ICEZONE</a:t>
            </a:r>
            <a:r>
              <a:rPr lang="en-US" sz="4200" spc="176" dirty="0">
                <a:solidFill>
                  <a:srgbClr val="1A1D3A"/>
                </a:solidFill>
                <a:latin typeface="League Spartan Bold"/>
              </a:rPr>
              <a:t> INSTALLATION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0E78E-D34E-A6D0-6143-112360796D91}"/>
              </a:ext>
            </a:extLst>
          </p:cNvPr>
          <p:cNvSpPr txBox="1"/>
          <p:nvPr/>
        </p:nvSpPr>
        <p:spPr>
          <a:xfrm>
            <a:off x="11011281" y="2283108"/>
            <a:ext cx="521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Reinstall the service cover and secure with the original screw.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0579A1A-16E7-4763-8849-ECA25F40F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3980" y="3606608"/>
            <a:ext cx="5285500" cy="39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21D957-C0F8-1B2D-C49B-94A384671E55}"/>
              </a:ext>
            </a:extLst>
          </p:cNvPr>
          <p:cNvSpPr txBox="1"/>
          <p:nvPr/>
        </p:nvSpPr>
        <p:spPr>
          <a:xfrm>
            <a:off x="914021" y="1537037"/>
            <a:ext cx="6362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Insert the DC plug from the wall adapter through the “P” shaped hole in the service cover.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Plug the DC connector into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Icezone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Unit’s power input plug.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5752458-2149-21D4-87E5-C6D1E96F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321" y="3606609"/>
            <a:ext cx="5285500" cy="39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E8EEC9-2028-217E-BF66-17DAEAAFB9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30958" r="34959" b="35632"/>
          <a:stretch/>
        </p:blipFill>
        <p:spPr>
          <a:xfrm>
            <a:off x="1028321" y="6061079"/>
            <a:ext cx="1752600" cy="15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3" y="9348788"/>
            <a:ext cx="18073829" cy="895163"/>
            <a:chOff x="0" y="0"/>
            <a:chExt cx="24098439" cy="11935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63925"/>
              <a:ext cx="21688805" cy="665700"/>
              <a:chOff x="0" y="0"/>
              <a:chExt cx="14615536" cy="4485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615536" cy="448598"/>
              </a:xfrm>
              <a:custGeom>
                <a:avLst/>
                <a:gdLst/>
                <a:ahLst/>
                <a:cxnLst/>
                <a:rect l="l" t="t" r="r" b="b"/>
                <a:pathLst>
                  <a:path w="14615536" h="448598">
                    <a:moveTo>
                      <a:pt x="0" y="0"/>
                    </a:moveTo>
                    <a:lnTo>
                      <a:pt x="14615536" y="0"/>
                    </a:lnTo>
                    <a:lnTo>
                      <a:pt x="14615536" y="448598"/>
                    </a:lnTo>
                    <a:lnTo>
                      <a:pt x="0" y="448598"/>
                    </a:lnTo>
                    <a:close/>
                  </a:path>
                </a:pathLst>
              </a:custGeom>
              <a:solidFill>
                <a:srgbClr val="2DAFE6"/>
              </a:solidFill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14615536" cy="524798"/>
              </a:xfrm>
              <a:prstGeom prst="rect">
                <a:avLst/>
              </a:prstGeom>
            </p:spPr>
            <p:txBody>
              <a:bodyPr lIns="3503" tIns="3503" rIns="3503" bIns="3503" rtlCol="0" anchor="ctr"/>
              <a:lstStyle/>
              <a:p>
                <a:pPr marL="0" lvl="0" indent="0" algn="l">
                  <a:lnSpc>
                    <a:spcPts val="5759"/>
                  </a:lnSpc>
                  <a:spcBef>
                    <a:spcPct val="0"/>
                  </a:spcBef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1334124" y="0"/>
              <a:ext cx="2764315" cy="1193551"/>
            </a:xfrm>
            <a:custGeom>
              <a:avLst/>
              <a:gdLst/>
              <a:ahLst/>
              <a:cxnLst/>
              <a:rect l="l" t="t" r="r" b="b"/>
              <a:pathLst>
                <a:path w="2764315" h="1193551">
                  <a:moveTo>
                    <a:pt x="0" y="0"/>
                  </a:moveTo>
                  <a:lnTo>
                    <a:pt x="2764315" y="0"/>
                  </a:lnTo>
                  <a:lnTo>
                    <a:pt x="2764315" y="1193551"/>
                  </a:lnTo>
                  <a:lnTo>
                    <a:pt x="0" y="119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</p:grpSp>
      <p:sp>
        <p:nvSpPr>
          <p:cNvPr id="30" name="TextBox 16">
            <a:extLst>
              <a:ext uri="{FF2B5EF4-FFF2-40B4-BE49-F238E27FC236}">
                <a16:creationId xmlns:a16="http://schemas.microsoft.com/office/drawing/2014/main" id="{043E5E18-0F2C-B8CD-00BE-F6ED914012DB}"/>
              </a:ext>
            </a:extLst>
          </p:cNvPr>
          <p:cNvSpPr txBox="1"/>
          <p:nvPr/>
        </p:nvSpPr>
        <p:spPr>
          <a:xfrm>
            <a:off x="1028700" y="307657"/>
            <a:ext cx="8420100" cy="72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176" dirty="0" err="1">
                <a:solidFill>
                  <a:srgbClr val="1A1D3A"/>
                </a:solidFill>
                <a:latin typeface="League Spartan Bold"/>
              </a:rPr>
              <a:t>ICEZONE</a:t>
            </a:r>
            <a:r>
              <a:rPr lang="en-US" sz="4200" spc="176" dirty="0">
                <a:solidFill>
                  <a:srgbClr val="1A1D3A"/>
                </a:solidFill>
                <a:latin typeface="League Spartan Bold"/>
              </a:rPr>
              <a:t> INSTALLATION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0E78E-D34E-A6D0-6143-112360796D91}"/>
              </a:ext>
            </a:extLst>
          </p:cNvPr>
          <p:cNvSpPr txBox="1"/>
          <p:nvPr/>
        </p:nvSpPr>
        <p:spPr>
          <a:xfrm>
            <a:off x="1028701" y="1616214"/>
            <a:ext cx="5219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Icezone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comes with a standard NEMA 1-15 ungrounded (Type A) wall adapter that can be powered with a 100-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240V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AC 50/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60Hz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wall plug (NEMA 1 or NEMA 5 outlet). </a:t>
            </a:r>
          </a:p>
        </p:txBody>
      </p:sp>
      <p:pic>
        <p:nvPicPr>
          <p:cNvPr id="7" name="Picture 4" descr="C:\Users\matthew.mercier\Pictures\2011-11\112820111152.jpg">
            <a:extLst>
              <a:ext uri="{FF2B5EF4-FFF2-40B4-BE49-F238E27FC236}">
                <a16:creationId xmlns:a16="http://schemas.microsoft.com/office/drawing/2014/main" id="{233F6037-7F5E-6480-47D2-3ACE48B80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4798" y="4238815"/>
            <a:ext cx="40640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orth American wall outlet.">
            <a:extLst>
              <a:ext uri="{FF2B5EF4-FFF2-40B4-BE49-F238E27FC236}">
                <a16:creationId xmlns:a16="http://schemas.microsoft.com/office/drawing/2014/main" id="{737EC280-D6B6-0636-F59B-528C05577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730814"/>
            <a:ext cx="2019300" cy="30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26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3" y="9348788"/>
            <a:ext cx="18073829" cy="895163"/>
            <a:chOff x="0" y="0"/>
            <a:chExt cx="24098439" cy="11935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63925"/>
              <a:ext cx="21688805" cy="665700"/>
              <a:chOff x="0" y="0"/>
              <a:chExt cx="14615536" cy="4485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615536" cy="448598"/>
              </a:xfrm>
              <a:custGeom>
                <a:avLst/>
                <a:gdLst/>
                <a:ahLst/>
                <a:cxnLst/>
                <a:rect l="l" t="t" r="r" b="b"/>
                <a:pathLst>
                  <a:path w="14615536" h="448598">
                    <a:moveTo>
                      <a:pt x="0" y="0"/>
                    </a:moveTo>
                    <a:lnTo>
                      <a:pt x="14615536" y="0"/>
                    </a:lnTo>
                    <a:lnTo>
                      <a:pt x="14615536" y="448598"/>
                    </a:lnTo>
                    <a:lnTo>
                      <a:pt x="0" y="448598"/>
                    </a:lnTo>
                    <a:close/>
                  </a:path>
                </a:pathLst>
              </a:custGeom>
              <a:solidFill>
                <a:srgbClr val="2DAFE6"/>
              </a:solidFill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14615536" cy="524798"/>
              </a:xfrm>
              <a:prstGeom prst="rect">
                <a:avLst/>
              </a:prstGeom>
            </p:spPr>
            <p:txBody>
              <a:bodyPr lIns="3503" tIns="3503" rIns="3503" bIns="3503" rtlCol="0" anchor="ctr"/>
              <a:lstStyle/>
              <a:p>
                <a:pPr marL="0" lvl="0" indent="0" algn="l">
                  <a:lnSpc>
                    <a:spcPts val="5759"/>
                  </a:lnSpc>
                  <a:spcBef>
                    <a:spcPct val="0"/>
                  </a:spcBef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1334124" y="0"/>
              <a:ext cx="2764315" cy="1193551"/>
            </a:xfrm>
            <a:custGeom>
              <a:avLst/>
              <a:gdLst/>
              <a:ahLst/>
              <a:cxnLst/>
              <a:rect l="l" t="t" r="r" b="b"/>
              <a:pathLst>
                <a:path w="2764315" h="1193551">
                  <a:moveTo>
                    <a:pt x="0" y="0"/>
                  </a:moveTo>
                  <a:lnTo>
                    <a:pt x="2764315" y="0"/>
                  </a:lnTo>
                  <a:lnTo>
                    <a:pt x="2764315" y="1193551"/>
                  </a:lnTo>
                  <a:lnTo>
                    <a:pt x="0" y="119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</p:grpSp>
      <p:sp>
        <p:nvSpPr>
          <p:cNvPr id="30" name="TextBox 16">
            <a:extLst>
              <a:ext uri="{FF2B5EF4-FFF2-40B4-BE49-F238E27FC236}">
                <a16:creationId xmlns:a16="http://schemas.microsoft.com/office/drawing/2014/main" id="{043E5E18-0F2C-B8CD-00BE-F6ED914012DB}"/>
              </a:ext>
            </a:extLst>
          </p:cNvPr>
          <p:cNvSpPr txBox="1"/>
          <p:nvPr/>
        </p:nvSpPr>
        <p:spPr>
          <a:xfrm>
            <a:off x="1028700" y="307657"/>
            <a:ext cx="8420100" cy="72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176" dirty="0" err="1">
                <a:solidFill>
                  <a:srgbClr val="1A1D3A"/>
                </a:solidFill>
                <a:latin typeface="League Spartan Bold"/>
              </a:rPr>
              <a:t>ICEZONE</a:t>
            </a:r>
            <a:r>
              <a:rPr lang="en-US" sz="4200" spc="176" dirty="0">
                <a:solidFill>
                  <a:srgbClr val="1A1D3A"/>
                </a:solidFill>
                <a:latin typeface="League Spartan Bold"/>
              </a:rPr>
              <a:t> INSTALLATION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0DE2B-558F-811C-8D7F-B04AF8574686}"/>
              </a:ext>
            </a:extLst>
          </p:cNvPr>
          <p:cNvSpPr txBox="1"/>
          <p:nvPr/>
        </p:nvSpPr>
        <p:spPr>
          <a:xfrm>
            <a:off x="1028700" y="1649608"/>
            <a:ext cx="59650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Close the ice machine after turning it on.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Plug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Icezone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into a nearby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100VAC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outlet that is not switched off.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Icezone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runs 24 hours/day, 7 days per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week.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to make sure the blue light is lit on the top of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Icezone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676B734-E58F-092D-E83B-E420A0305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25399" y="1723965"/>
            <a:ext cx="3457381" cy="520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45F9F3-7E2B-EBCA-B25F-DDC3F3AE6C29}"/>
              </a:ext>
            </a:extLst>
          </p:cNvPr>
          <p:cNvSpPr txBox="1"/>
          <p:nvPr/>
        </p:nvSpPr>
        <p:spPr>
          <a:xfrm>
            <a:off x="9032624" y="1723965"/>
            <a:ext cx="255173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Icezone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connected to power correctly and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operation is normal a blue light shows on top of the unit.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the red light is steady on top of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Icezone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the lamp needs to be changed.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 the red light is flashing on top of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Icezone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the unit requires service.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D66AEB8-6CE6-0B86-7F4E-5DEE109D5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700" y="4953496"/>
            <a:ext cx="5765856" cy="324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199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26850" y="3175420"/>
            <a:ext cx="20917733" cy="7941648"/>
            <a:chOff x="0" y="-47625"/>
            <a:chExt cx="5509197" cy="20916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09197" cy="2044003"/>
            </a:xfrm>
            <a:custGeom>
              <a:avLst/>
              <a:gdLst/>
              <a:ahLst/>
              <a:cxnLst/>
              <a:rect l="l" t="t" r="r" b="b"/>
              <a:pathLst>
                <a:path w="5509197" h="2044003">
                  <a:moveTo>
                    <a:pt x="0" y="0"/>
                  </a:moveTo>
                  <a:lnTo>
                    <a:pt x="5509197" y="0"/>
                  </a:lnTo>
                  <a:lnTo>
                    <a:pt x="5509197" y="2044003"/>
                  </a:lnTo>
                  <a:lnTo>
                    <a:pt x="0" y="2044003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2DAFE6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509197" cy="2091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544616" y="4436267"/>
            <a:ext cx="18539511" cy="7293179"/>
          </a:xfrm>
          <a:custGeom>
            <a:avLst/>
            <a:gdLst/>
            <a:ahLst/>
            <a:cxnLst/>
            <a:rect l="l" t="t" r="r" b="b"/>
            <a:pathLst>
              <a:path w="18539511" h="7293179">
                <a:moveTo>
                  <a:pt x="0" y="0"/>
                </a:moveTo>
                <a:lnTo>
                  <a:pt x="18539511" y="0"/>
                </a:lnTo>
                <a:lnTo>
                  <a:pt x="18539511" y="7293179"/>
                </a:lnTo>
                <a:lnTo>
                  <a:pt x="0" y="7293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0971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Freeform 2"/>
          <p:cNvSpPr/>
          <p:nvPr/>
        </p:nvSpPr>
        <p:spPr>
          <a:xfrm>
            <a:off x="4241800" y="640972"/>
            <a:ext cx="10486879" cy="4527928"/>
          </a:xfrm>
          <a:custGeom>
            <a:avLst/>
            <a:gdLst/>
            <a:ahLst/>
            <a:cxnLst/>
            <a:rect l="l" t="t" r="r" b="b"/>
            <a:pathLst>
              <a:path w="7105358" h="3067886">
                <a:moveTo>
                  <a:pt x="0" y="0"/>
                </a:moveTo>
                <a:lnTo>
                  <a:pt x="7105358" y="0"/>
                </a:lnTo>
                <a:lnTo>
                  <a:pt x="7105358" y="3067887"/>
                </a:lnTo>
                <a:lnTo>
                  <a:pt x="0" y="30678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543CD-887C-C926-5B21-DD8FFD66A4E9}"/>
              </a:ext>
            </a:extLst>
          </p:cNvPr>
          <p:cNvSpPr txBox="1"/>
          <p:nvPr/>
        </p:nvSpPr>
        <p:spPr>
          <a:xfrm>
            <a:off x="4384477" y="5181600"/>
            <a:ext cx="1074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  <a:latin typeface="League Spartan Bold" pitchFamily="2" charset="0"/>
              </a:rPr>
              <a:t>Thank you for purchasing </a:t>
            </a:r>
            <a:r>
              <a:rPr lang="en-GB" sz="4400" dirty="0" err="1">
                <a:solidFill>
                  <a:srgbClr val="002060"/>
                </a:solidFill>
                <a:latin typeface="League Spartan Bold" pitchFamily="2" charset="0"/>
              </a:rPr>
              <a:t>Icezone</a:t>
            </a:r>
            <a:endParaRPr lang="en-GB" sz="4400" dirty="0">
              <a:solidFill>
                <a:srgbClr val="002060"/>
              </a:solidFill>
              <a:latin typeface="League Spartan Bol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917380-B9E6-7502-1133-182108294693}"/>
              </a:ext>
            </a:extLst>
          </p:cNvPr>
          <p:cNvSpPr txBox="1"/>
          <p:nvPr/>
        </p:nvSpPr>
        <p:spPr>
          <a:xfrm>
            <a:off x="5638800" y="5914233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info@bsg-uv.com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86519-57AA-1F32-3143-B8AC03AA0618}"/>
              </a:ext>
            </a:extLst>
          </p:cNvPr>
          <p:cNvSpPr txBox="1"/>
          <p:nvPr/>
        </p:nvSpPr>
        <p:spPr>
          <a:xfrm>
            <a:off x="10567893" y="5914233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Web: biozonescientific.com</a:t>
            </a:r>
          </a:p>
        </p:txBody>
      </p:sp>
    </p:spTree>
    <p:extLst>
      <p:ext uri="{BB962C8B-B14F-4D97-AF65-F5344CB8AC3E}">
        <p14:creationId xmlns:p14="http://schemas.microsoft.com/office/powerpoint/2010/main" val="294735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3" y="9348788"/>
            <a:ext cx="18073829" cy="895163"/>
            <a:chOff x="0" y="0"/>
            <a:chExt cx="24098439" cy="11935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63925"/>
              <a:ext cx="21688805" cy="665700"/>
              <a:chOff x="0" y="0"/>
              <a:chExt cx="14615536" cy="4485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615536" cy="448598"/>
              </a:xfrm>
              <a:custGeom>
                <a:avLst/>
                <a:gdLst/>
                <a:ahLst/>
                <a:cxnLst/>
                <a:rect l="l" t="t" r="r" b="b"/>
                <a:pathLst>
                  <a:path w="14615536" h="448598">
                    <a:moveTo>
                      <a:pt x="0" y="0"/>
                    </a:moveTo>
                    <a:lnTo>
                      <a:pt x="14615536" y="0"/>
                    </a:lnTo>
                    <a:lnTo>
                      <a:pt x="14615536" y="448598"/>
                    </a:lnTo>
                    <a:lnTo>
                      <a:pt x="0" y="448598"/>
                    </a:lnTo>
                    <a:close/>
                  </a:path>
                </a:pathLst>
              </a:custGeom>
              <a:solidFill>
                <a:srgbClr val="2DAFE6"/>
              </a:solidFill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14615536" cy="524798"/>
              </a:xfrm>
              <a:prstGeom prst="rect">
                <a:avLst/>
              </a:prstGeom>
            </p:spPr>
            <p:txBody>
              <a:bodyPr lIns="3503" tIns="3503" rIns="3503" bIns="3503" rtlCol="0" anchor="ctr"/>
              <a:lstStyle/>
              <a:p>
                <a:pPr marL="0" lvl="0" indent="0" algn="l">
                  <a:lnSpc>
                    <a:spcPts val="5759"/>
                  </a:lnSpc>
                  <a:spcBef>
                    <a:spcPct val="0"/>
                  </a:spcBef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1334124" y="0"/>
              <a:ext cx="2764315" cy="1193551"/>
            </a:xfrm>
            <a:custGeom>
              <a:avLst/>
              <a:gdLst/>
              <a:ahLst/>
              <a:cxnLst/>
              <a:rect l="l" t="t" r="r" b="b"/>
              <a:pathLst>
                <a:path w="2764315" h="1193551">
                  <a:moveTo>
                    <a:pt x="0" y="0"/>
                  </a:moveTo>
                  <a:lnTo>
                    <a:pt x="2764315" y="0"/>
                  </a:lnTo>
                  <a:lnTo>
                    <a:pt x="2764315" y="1193551"/>
                  </a:lnTo>
                  <a:lnTo>
                    <a:pt x="0" y="119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307657"/>
            <a:ext cx="4648200" cy="721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176" dirty="0">
                <a:solidFill>
                  <a:srgbClr val="1A1D3A"/>
                </a:solidFill>
                <a:latin typeface="League Spartan Bold"/>
              </a:rPr>
              <a:t>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FD9AF-E34A-D7A4-A0DE-D24959E6D069}"/>
              </a:ext>
            </a:extLst>
          </p:cNvPr>
          <p:cNvSpPr txBox="1"/>
          <p:nvPr/>
        </p:nvSpPr>
        <p:spPr>
          <a:xfrm>
            <a:off x="998220" y="1312460"/>
            <a:ext cx="464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Follow the manufacturers guidelines for cleaning the ice and water dispenser thoroughly.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Before Installing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Icezone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clean and sanitize the interior of the ice and water dispenser thoroughly according to the manufacturer’s guidelines.  All surfaces should be free of slime and scale before starting the installation.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780E9-396C-E813-E239-9607C51C9BC7}"/>
              </a:ext>
            </a:extLst>
          </p:cNvPr>
          <p:cNvSpPr txBox="1"/>
          <p:nvPr/>
        </p:nvSpPr>
        <p:spPr>
          <a:xfrm>
            <a:off x="9144000" y="1116699"/>
            <a:ext cx="5467350" cy="557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 Drill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Phillips Bit Driver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1/8” Drill Bit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½” Drill Bit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1/8” Step Drill Bit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¼” Nut Driver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Phillips Screwdriver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Safety Goggles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Hose Cutter or Utility Knife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Channel Lock Pliers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Marker to mark hole locations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File or de-burring tool to de-burr holes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153C4A7A-BCEE-5EDB-AC9A-F1F04950C66A}"/>
              </a:ext>
            </a:extLst>
          </p:cNvPr>
          <p:cNvSpPr txBox="1"/>
          <p:nvPr/>
        </p:nvSpPr>
        <p:spPr>
          <a:xfrm>
            <a:off x="9144000" y="309898"/>
            <a:ext cx="6772770" cy="72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176" dirty="0">
                <a:solidFill>
                  <a:srgbClr val="1A1D3A"/>
                </a:solidFill>
                <a:latin typeface="League Spartan Bold"/>
              </a:rPr>
              <a:t>RECOMMENDED TOOLS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2F78ECC-1D5B-219F-1092-7C5B23773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0" t="2685" r="8046" b="3367"/>
          <a:stretch/>
        </p:blipFill>
        <p:spPr bwMode="auto">
          <a:xfrm>
            <a:off x="1028700" y="4752667"/>
            <a:ext cx="3009900" cy="458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3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3" y="9348788"/>
            <a:ext cx="18073829" cy="895163"/>
            <a:chOff x="0" y="0"/>
            <a:chExt cx="24098439" cy="11935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63925"/>
              <a:ext cx="21688805" cy="665700"/>
              <a:chOff x="0" y="0"/>
              <a:chExt cx="14615536" cy="4485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615536" cy="448598"/>
              </a:xfrm>
              <a:custGeom>
                <a:avLst/>
                <a:gdLst/>
                <a:ahLst/>
                <a:cxnLst/>
                <a:rect l="l" t="t" r="r" b="b"/>
                <a:pathLst>
                  <a:path w="14615536" h="448598">
                    <a:moveTo>
                      <a:pt x="0" y="0"/>
                    </a:moveTo>
                    <a:lnTo>
                      <a:pt x="14615536" y="0"/>
                    </a:lnTo>
                    <a:lnTo>
                      <a:pt x="14615536" y="448598"/>
                    </a:lnTo>
                    <a:lnTo>
                      <a:pt x="0" y="448598"/>
                    </a:lnTo>
                    <a:close/>
                  </a:path>
                </a:pathLst>
              </a:custGeom>
              <a:solidFill>
                <a:srgbClr val="2DAFE6"/>
              </a:solidFill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14615536" cy="524798"/>
              </a:xfrm>
              <a:prstGeom prst="rect">
                <a:avLst/>
              </a:prstGeom>
            </p:spPr>
            <p:txBody>
              <a:bodyPr lIns="3503" tIns="3503" rIns="3503" bIns="3503" rtlCol="0" anchor="ctr"/>
              <a:lstStyle/>
              <a:p>
                <a:pPr marL="0" lvl="0" indent="0" algn="l">
                  <a:lnSpc>
                    <a:spcPts val="5759"/>
                  </a:lnSpc>
                  <a:spcBef>
                    <a:spcPct val="0"/>
                  </a:spcBef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1334124" y="0"/>
              <a:ext cx="2764315" cy="1193551"/>
            </a:xfrm>
            <a:custGeom>
              <a:avLst/>
              <a:gdLst/>
              <a:ahLst/>
              <a:cxnLst/>
              <a:rect l="l" t="t" r="r" b="b"/>
              <a:pathLst>
                <a:path w="2764315" h="1193551">
                  <a:moveTo>
                    <a:pt x="0" y="0"/>
                  </a:moveTo>
                  <a:lnTo>
                    <a:pt x="2764315" y="0"/>
                  </a:lnTo>
                  <a:lnTo>
                    <a:pt x="2764315" y="1193551"/>
                  </a:lnTo>
                  <a:lnTo>
                    <a:pt x="0" y="119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307657"/>
            <a:ext cx="8420100" cy="72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176" dirty="0">
                <a:solidFill>
                  <a:srgbClr val="1A1D3A"/>
                </a:solidFill>
                <a:latin typeface="League Spartan Bold"/>
              </a:rPr>
              <a:t>OVERVIEW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DE209C-759A-E05B-847A-4EC156E5AD80}"/>
              </a:ext>
            </a:extLst>
          </p:cNvPr>
          <p:cNvSpPr/>
          <p:nvPr/>
        </p:nvSpPr>
        <p:spPr>
          <a:xfrm>
            <a:off x="1028700" y="984353"/>
            <a:ext cx="5600700" cy="9461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Hoshizaki®  DCM-270 Model Ice and Water Dispenser with Icezone installed.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B06CC5C-7DE0-8492-2334-3B14E1A22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3" r="2975"/>
          <a:stretch/>
        </p:blipFill>
        <p:spPr bwMode="auto">
          <a:xfrm>
            <a:off x="1066800" y="2005553"/>
            <a:ext cx="4610100" cy="703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8EDC57-2D93-185D-2889-0E48EF0DC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254955"/>
            <a:ext cx="6141870" cy="345456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482979D-D22A-5FEA-BF3E-2AD2DCC5D0BD}"/>
              </a:ext>
            </a:extLst>
          </p:cNvPr>
          <p:cNvSpPr/>
          <p:nvPr/>
        </p:nvSpPr>
        <p:spPr>
          <a:xfrm>
            <a:off x="9448800" y="935910"/>
            <a:ext cx="5600700" cy="1021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 the power to the dispenser to “off” and unplug from the power source.</a:t>
            </a:r>
          </a:p>
        </p:txBody>
      </p:sp>
    </p:spTree>
    <p:extLst>
      <p:ext uri="{BB962C8B-B14F-4D97-AF65-F5344CB8AC3E}">
        <p14:creationId xmlns:p14="http://schemas.microsoft.com/office/powerpoint/2010/main" val="157489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3" y="9348788"/>
            <a:ext cx="18073829" cy="895163"/>
            <a:chOff x="0" y="0"/>
            <a:chExt cx="24098439" cy="11935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63925"/>
              <a:ext cx="21688805" cy="665700"/>
              <a:chOff x="0" y="0"/>
              <a:chExt cx="14615536" cy="4485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615536" cy="448598"/>
              </a:xfrm>
              <a:custGeom>
                <a:avLst/>
                <a:gdLst/>
                <a:ahLst/>
                <a:cxnLst/>
                <a:rect l="l" t="t" r="r" b="b"/>
                <a:pathLst>
                  <a:path w="14615536" h="448598">
                    <a:moveTo>
                      <a:pt x="0" y="0"/>
                    </a:moveTo>
                    <a:lnTo>
                      <a:pt x="14615536" y="0"/>
                    </a:lnTo>
                    <a:lnTo>
                      <a:pt x="14615536" y="448598"/>
                    </a:lnTo>
                    <a:lnTo>
                      <a:pt x="0" y="448598"/>
                    </a:lnTo>
                    <a:close/>
                  </a:path>
                </a:pathLst>
              </a:custGeom>
              <a:solidFill>
                <a:srgbClr val="2DAFE6"/>
              </a:solidFill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14615536" cy="524798"/>
              </a:xfrm>
              <a:prstGeom prst="rect">
                <a:avLst/>
              </a:prstGeom>
            </p:spPr>
            <p:txBody>
              <a:bodyPr lIns="3503" tIns="3503" rIns="3503" bIns="3503" rtlCol="0" anchor="ctr"/>
              <a:lstStyle/>
              <a:p>
                <a:pPr marL="0" lvl="0" indent="0" algn="l">
                  <a:lnSpc>
                    <a:spcPts val="5759"/>
                  </a:lnSpc>
                  <a:spcBef>
                    <a:spcPct val="0"/>
                  </a:spcBef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1334124" y="0"/>
              <a:ext cx="2764315" cy="1193551"/>
            </a:xfrm>
            <a:custGeom>
              <a:avLst/>
              <a:gdLst/>
              <a:ahLst/>
              <a:cxnLst/>
              <a:rect l="l" t="t" r="r" b="b"/>
              <a:pathLst>
                <a:path w="2764315" h="1193551">
                  <a:moveTo>
                    <a:pt x="0" y="0"/>
                  </a:moveTo>
                  <a:lnTo>
                    <a:pt x="2764315" y="0"/>
                  </a:lnTo>
                  <a:lnTo>
                    <a:pt x="2764315" y="1193551"/>
                  </a:lnTo>
                  <a:lnTo>
                    <a:pt x="0" y="119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307657"/>
            <a:ext cx="8420100" cy="72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176" dirty="0">
                <a:solidFill>
                  <a:srgbClr val="1A1D3A"/>
                </a:solidFill>
                <a:latin typeface="League Spartan Bold"/>
              </a:rPr>
              <a:t>PREPARING THE UNIT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DE209C-759A-E05B-847A-4EC156E5AD80}"/>
              </a:ext>
            </a:extLst>
          </p:cNvPr>
          <p:cNvSpPr/>
          <p:nvPr/>
        </p:nvSpPr>
        <p:spPr>
          <a:xfrm>
            <a:off x="914400" y="1247776"/>
            <a:ext cx="6210300" cy="10001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the exterior covers to access the interior of the dispenser.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9A3F54-B585-D01B-DC8A-3EC54F94A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247900"/>
            <a:ext cx="2819152" cy="50118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EDDC7F-C099-B068-4BF7-DE38E9BC57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26" y="2171701"/>
            <a:ext cx="295730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3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3" y="9348788"/>
            <a:ext cx="18073829" cy="895163"/>
            <a:chOff x="0" y="0"/>
            <a:chExt cx="24098439" cy="11935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63925"/>
              <a:ext cx="21688805" cy="665700"/>
              <a:chOff x="0" y="0"/>
              <a:chExt cx="14615536" cy="4485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615536" cy="448598"/>
              </a:xfrm>
              <a:custGeom>
                <a:avLst/>
                <a:gdLst/>
                <a:ahLst/>
                <a:cxnLst/>
                <a:rect l="l" t="t" r="r" b="b"/>
                <a:pathLst>
                  <a:path w="14615536" h="448598">
                    <a:moveTo>
                      <a:pt x="0" y="0"/>
                    </a:moveTo>
                    <a:lnTo>
                      <a:pt x="14615536" y="0"/>
                    </a:lnTo>
                    <a:lnTo>
                      <a:pt x="14615536" y="448598"/>
                    </a:lnTo>
                    <a:lnTo>
                      <a:pt x="0" y="448598"/>
                    </a:lnTo>
                    <a:close/>
                  </a:path>
                </a:pathLst>
              </a:custGeom>
              <a:solidFill>
                <a:srgbClr val="2DAFE6"/>
              </a:solidFill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14615536" cy="524798"/>
              </a:xfrm>
              <a:prstGeom prst="rect">
                <a:avLst/>
              </a:prstGeom>
            </p:spPr>
            <p:txBody>
              <a:bodyPr lIns="3503" tIns="3503" rIns="3503" bIns="3503" rtlCol="0" anchor="ctr"/>
              <a:lstStyle/>
              <a:p>
                <a:pPr marL="0" lvl="0" indent="0" algn="l">
                  <a:lnSpc>
                    <a:spcPts val="5759"/>
                  </a:lnSpc>
                  <a:spcBef>
                    <a:spcPct val="0"/>
                  </a:spcBef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1334124" y="0"/>
              <a:ext cx="2764315" cy="1193551"/>
            </a:xfrm>
            <a:custGeom>
              <a:avLst/>
              <a:gdLst/>
              <a:ahLst/>
              <a:cxnLst/>
              <a:rect l="l" t="t" r="r" b="b"/>
              <a:pathLst>
                <a:path w="2764315" h="1193551">
                  <a:moveTo>
                    <a:pt x="0" y="0"/>
                  </a:moveTo>
                  <a:lnTo>
                    <a:pt x="2764315" y="0"/>
                  </a:lnTo>
                  <a:lnTo>
                    <a:pt x="2764315" y="1193551"/>
                  </a:lnTo>
                  <a:lnTo>
                    <a:pt x="0" y="119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307657"/>
            <a:ext cx="8420100" cy="72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176" dirty="0">
                <a:solidFill>
                  <a:srgbClr val="1A1D3A"/>
                </a:solidFill>
                <a:latin typeface="League Spartan Bold"/>
              </a:rPr>
              <a:t>PREPARING THE UNIT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DE209C-759A-E05B-847A-4EC156E5AD80}"/>
              </a:ext>
            </a:extLst>
          </p:cNvPr>
          <p:cNvSpPr/>
          <p:nvPr/>
        </p:nvSpPr>
        <p:spPr>
          <a:xfrm>
            <a:off x="1028700" y="1109573"/>
            <a:ext cx="4744212" cy="39577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the following paths and locations: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Line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Areas, including: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Dispenser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Dispenser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Line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the short segment of tubing extends down</a:t>
            </a:r>
          </a:p>
        </p:txBody>
      </p:sp>
      <p:pic>
        <p:nvPicPr>
          <p:cNvPr id="15" name="Picture 2" descr="C:\Egnyte\Shared\Marketing\IceZone\IceZone Install Images\Florida Hospital\DCM270_IceZone\Modified tubing_Return\IMG_2943.JPG">
            <a:extLst>
              <a:ext uri="{FF2B5EF4-FFF2-40B4-BE49-F238E27FC236}">
                <a16:creationId xmlns:a16="http://schemas.microsoft.com/office/drawing/2014/main" id="{E1845866-F46E-ABF4-4848-EF0929AA3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1669532"/>
            <a:ext cx="3867912" cy="515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C0F5D0-5313-F986-5747-488EE8241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0" y="419100"/>
            <a:ext cx="6210300" cy="827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0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3" y="9348788"/>
            <a:ext cx="18073829" cy="895163"/>
            <a:chOff x="0" y="0"/>
            <a:chExt cx="24098439" cy="11935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63925"/>
              <a:ext cx="21688805" cy="665700"/>
              <a:chOff x="0" y="0"/>
              <a:chExt cx="14615536" cy="4485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615536" cy="448598"/>
              </a:xfrm>
              <a:custGeom>
                <a:avLst/>
                <a:gdLst/>
                <a:ahLst/>
                <a:cxnLst/>
                <a:rect l="l" t="t" r="r" b="b"/>
                <a:pathLst>
                  <a:path w="14615536" h="448598">
                    <a:moveTo>
                      <a:pt x="0" y="0"/>
                    </a:moveTo>
                    <a:lnTo>
                      <a:pt x="14615536" y="0"/>
                    </a:lnTo>
                    <a:lnTo>
                      <a:pt x="14615536" y="448598"/>
                    </a:lnTo>
                    <a:lnTo>
                      <a:pt x="0" y="448598"/>
                    </a:lnTo>
                    <a:close/>
                  </a:path>
                </a:pathLst>
              </a:custGeom>
              <a:solidFill>
                <a:srgbClr val="2DAFE6"/>
              </a:solidFill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14615536" cy="524798"/>
              </a:xfrm>
              <a:prstGeom prst="rect">
                <a:avLst/>
              </a:prstGeom>
            </p:spPr>
            <p:txBody>
              <a:bodyPr lIns="3503" tIns="3503" rIns="3503" bIns="3503" rtlCol="0" anchor="ctr"/>
              <a:lstStyle/>
              <a:p>
                <a:pPr marL="0" lvl="0" indent="0" algn="l">
                  <a:lnSpc>
                    <a:spcPts val="5759"/>
                  </a:lnSpc>
                  <a:spcBef>
                    <a:spcPct val="0"/>
                  </a:spcBef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1334124" y="0"/>
              <a:ext cx="2764315" cy="1193551"/>
            </a:xfrm>
            <a:custGeom>
              <a:avLst/>
              <a:gdLst/>
              <a:ahLst/>
              <a:cxnLst/>
              <a:rect l="l" t="t" r="r" b="b"/>
              <a:pathLst>
                <a:path w="2764315" h="1193551">
                  <a:moveTo>
                    <a:pt x="0" y="0"/>
                  </a:moveTo>
                  <a:lnTo>
                    <a:pt x="2764315" y="0"/>
                  </a:lnTo>
                  <a:lnTo>
                    <a:pt x="2764315" y="1193551"/>
                  </a:lnTo>
                  <a:lnTo>
                    <a:pt x="0" y="119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</p:grpSp>
      <p:sp>
        <p:nvSpPr>
          <p:cNvPr id="30" name="TextBox 16">
            <a:extLst>
              <a:ext uri="{FF2B5EF4-FFF2-40B4-BE49-F238E27FC236}">
                <a16:creationId xmlns:a16="http://schemas.microsoft.com/office/drawing/2014/main" id="{043E5E18-0F2C-B8CD-00BE-F6ED914012DB}"/>
              </a:ext>
            </a:extLst>
          </p:cNvPr>
          <p:cNvSpPr txBox="1"/>
          <p:nvPr/>
        </p:nvSpPr>
        <p:spPr>
          <a:xfrm>
            <a:off x="1028700" y="307657"/>
            <a:ext cx="8420100" cy="72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176" dirty="0" err="1">
                <a:solidFill>
                  <a:srgbClr val="1A1D3A"/>
                </a:solidFill>
                <a:latin typeface="League Spartan Bold"/>
              </a:rPr>
              <a:t>ICEZONE</a:t>
            </a:r>
            <a:r>
              <a:rPr lang="en-US" sz="4200" spc="176" dirty="0">
                <a:solidFill>
                  <a:srgbClr val="1A1D3A"/>
                </a:solidFill>
                <a:latin typeface="League Spartan Bold"/>
              </a:rPr>
              <a:t> INSTALLATION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B4FD7-0D28-55B9-BC2C-0D191ACEA714}"/>
              </a:ext>
            </a:extLst>
          </p:cNvPr>
          <p:cNvSpPr txBox="1"/>
          <p:nvPr/>
        </p:nvSpPr>
        <p:spPr>
          <a:xfrm>
            <a:off x="914400" y="1463814"/>
            <a:ext cx="6780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Locate the 2 holes for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Icezone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supply and return tubing grommets with the dimensions shown.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99D64-1D71-FC66-8BE6-85969B543F22}"/>
              </a:ext>
            </a:extLst>
          </p:cNvPr>
          <p:cNvSpPr txBox="1"/>
          <p:nvPr/>
        </p:nvSpPr>
        <p:spPr>
          <a:xfrm>
            <a:off x="9983098" y="1463814"/>
            <a:ext cx="67809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Drill the 2 holes for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Icezone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supply and return tubing grommets with a 1 1/8” step drill. 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Remove the cover while drilling to prevent debris from contaminating the dispenser.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Deburr the holes and install the grommets as shown.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0ED192-0006-7579-1D81-45A55228C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576945"/>
            <a:ext cx="6934200" cy="513310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2EB7388-C7A7-21FB-F634-426626445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3" b="24396"/>
          <a:stretch/>
        </p:blipFill>
        <p:spPr bwMode="auto">
          <a:xfrm>
            <a:off x="9995798" y="3823719"/>
            <a:ext cx="5380332" cy="484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64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3" y="9348788"/>
            <a:ext cx="18073829" cy="895163"/>
            <a:chOff x="0" y="0"/>
            <a:chExt cx="24098439" cy="11935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63925"/>
              <a:ext cx="21688805" cy="665700"/>
              <a:chOff x="0" y="0"/>
              <a:chExt cx="14615536" cy="4485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615536" cy="448598"/>
              </a:xfrm>
              <a:custGeom>
                <a:avLst/>
                <a:gdLst/>
                <a:ahLst/>
                <a:cxnLst/>
                <a:rect l="l" t="t" r="r" b="b"/>
                <a:pathLst>
                  <a:path w="14615536" h="448598">
                    <a:moveTo>
                      <a:pt x="0" y="0"/>
                    </a:moveTo>
                    <a:lnTo>
                      <a:pt x="14615536" y="0"/>
                    </a:lnTo>
                    <a:lnTo>
                      <a:pt x="14615536" y="448598"/>
                    </a:lnTo>
                    <a:lnTo>
                      <a:pt x="0" y="448598"/>
                    </a:lnTo>
                    <a:close/>
                  </a:path>
                </a:pathLst>
              </a:custGeom>
              <a:solidFill>
                <a:srgbClr val="2DAFE6"/>
              </a:solidFill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14615536" cy="524798"/>
              </a:xfrm>
              <a:prstGeom prst="rect">
                <a:avLst/>
              </a:prstGeom>
            </p:spPr>
            <p:txBody>
              <a:bodyPr lIns="3503" tIns="3503" rIns="3503" bIns="3503" rtlCol="0" anchor="ctr"/>
              <a:lstStyle/>
              <a:p>
                <a:pPr marL="0" lvl="0" indent="0" algn="l">
                  <a:lnSpc>
                    <a:spcPts val="5759"/>
                  </a:lnSpc>
                  <a:spcBef>
                    <a:spcPct val="0"/>
                  </a:spcBef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1334124" y="0"/>
              <a:ext cx="2764315" cy="1193551"/>
            </a:xfrm>
            <a:custGeom>
              <a:avLst/>
              <a:gdLst/>
              <a:ahLst/>
              <a:cxnLst/>
              <a:rect l="l" t="t" r="r" b="b"/>
              <a:pathLst>
                <a:path w="2764315" h="1193551">
                  <a:moveTo>
                    <a:pt x="0" y="0"/>
                  </a:moveTo>
                  <a:lnTo>
                    <a:pt x="2764315" y="0"/>
                  </a:lnTo>
                  <a:lnTo>
                    <a:pt x="2764315" y="1193551"/>
                  </a:lnTo>
                  <a:lnTo>
                    <a:pt x="0" y="119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</p:grpSp>
      <p:sp>
        <p:nvSpPr>
          <p:cNvPr id="30" name="TextBox 16">
            <a:extLst>
              <a:ext uri="{FF2B5EF4-FFF2-40B4-BE49-F238E27FC236}">
                <a16:creationId xmlns:a16="http://schemas.microsoft.com/office/drawing/2014/main" id="{043E5E18-0F2C-B8CD-00BE-F6ED914012DB}"/>
              </a:ext>
            </a:extLst>
          </p:cNvPr>
          <p:cNvSpPr txBox="1"/>
          <p:nvPr/>
        </p:nvSpPr>
        <p:spPr>
          <a:xfrm>
            <a:off x="1028700" y="307657"/>
            <a:ext cx="8420100" cy="72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176" dirty="0" err="1">
                <a:solidFill>
                  <a:srgbClr val="1A1D3A"/>
                </a:solidFill>
                <a:latin typeface="League Spartan Bold"/>
              </a:rPr>
              <a:t>ICEZONE</a:t>
            </a:r>
            <a:r>
              <a:rPr lang="en-US" sz="4200" spc="176" dirty="0">
                <a:solidFill>
                  <a:srgbClr val="1A1D3A"/>
                </a:solidFill>
                <a:latin typeface="League Spartan Bold"/>
              </a:rPr>
              <a:t> INSTALLATION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2E168-E80D-3C01-FE66-238E0ABD07AA}"/>
              </a:ext>
            </a:extLst>
          </p:cNvPr>
          <p:cNvSpPr txBox="1"/>
          <p:nvPr/>
        </p:nvSpPr>
        <p:spPr>
          <a:xfrm>
            <a:off x="10497659" y="1333500"/>
            <a:ext cx="5600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Cut the lengths for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Icezone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supply and return 5/8” ID tubing with the dimensions shown.  Install tubing on the 90 degree elbows.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Installer’s Tip:  Heating the tubing in hot water eases the installation of the tubing onto the fittings.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F06DA8-9EA1-AB09-DC4F-37291E7AE36F}"/>
              </a:ext>
            </a:extLst>
          </p:cNvPr>
          <p:cNvGrpSpPr/>
          <p:nvPr/>
        </p:nvGrpSpPr>
        <p:grpSpPr>
          <a:xfrm>
            <a:off x="1054100" y="3898317"/>
            <a:ext cx="5229138" cy="3894234"/>
            <a:chOff x="11153862" y="3230467"/>
            <a:chExt cx="5229138" cy="389423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6C432D-E18E-BF4F-AB89-97C05E1C2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53862" y="3230467"/>
              <a:ext cx="5229138" cy="389423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1775B4D-CC6C-AD4C-1FBB-72A9578F7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53862" y="6026669"/>
              <a:ext cx="2866938" cy="1098031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04E3153-1BD4-2A7B-3EB6-53E8FC31AC96}"/>
              </a:ext>
            </a:extLst>
          </p:cNvPr>
          <p:cNvSpPr txBox="1"/>
          <p:nvPr/>
        </p:nvSpPr>
        <p:spPr>
          <a:xfrm>
            <a:off x="1028701" y="1333500"/>
            <a:ext cx="5676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Remove the service cover from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Icezone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unit. 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provides access to the lamp, power input and mounting boss.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the screw is removed from the cover, be sure to keep it with the cover so it is available for re-assembly.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A31DF0-DE1F-2297-FC32-1D3B0CF152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154"/>
          <a:stretch/>
        </p:blipFill>
        <p:spPr>
          <a:xfrm>
            <a:off x="10497659" y="3898317"/>
            <a:ext cx="4666141" cy="45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3" y="9348788"/>
            <a:ext cx="18073829" cy="895163"/>
            <a:chOff x="0" y="0"/>
            <a:chExt cx="24098439" cy="11935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63925"/>
              <a:ext cx="21688805" cy="665700"/>
              <a:chOff x="0" y="0"/>
              <a:chExt cx="14615536" cy="4485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615536" cy="448598"/>
              </a:xfrm>
              <a:custGeom>
                <a:avLst/>
                <a:gdLst/>
                <a:ahLst/>
                <a:cxnLst/>
                <a:rect l="l" t="t" r="r" b="b"/>
                <a:pathLst>
                  <a:path w="14615536" h="448598">
                    <a:moveTo>
                      <a:pt x="0" y="0"/>
                    </a:moveTo>
                    <a:lnTo>
                      <a:pt x="14615536" y="0"/>
                    </a:lnTo>
                    <a:lnTo>
                      <a:pt x="14615536" y="448598"/>
                    </a:lnTo>
                    <a:lnTo>
                      <a:pt x="0" y="448598"/>
                    </a:lnTo>
                    <a:close/>
                  </a:path>
                </a:pathLst>
              </a:custGeom>
              <a:solidFill>
                <a:srgbClr val="2DAFE6"/>
              </a:solidFill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14615536" cy="524798"/>
              </a:xfrm>
              <a:prstGeom prst="rect">
                <a:avLst/>
              </a:prstGeom>
            </p:spPr>
            <p:txBody>
              <a:bodyPr lIns="3503" tIns="3503" rIns="3503" bIns="3503" rtlCol="0" anchor="ctr"/>
              <a:lstStyle/>
              <a:p>
                <a:pPr marL="0" lvl="0" indent="0" algn="l">
                  <a:lnSpc>
                    <a:spcPts val="5759"/>
                  </a:lnSpc>
                  <a:spcBef>
                    <a:spcPct val="0"/>
                  </a:spcBef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1334124" y="0"/>
              <a:ext cx="2764315" cy="1193551"/>
            </a:xfrm>
            <a:custGeom>
              <a:avLst/>
              <a:gdLst/>
              <a:ahLst/>
              <a:cxnLst/>
              <a:rect l="l" t="t" r="r" b="b"/>
              <a:pathLst>
                <a:path w="2764315" h="1193551">
                  <a:moveTo>
                    <a:pt x="0" y="0"/>
                  </a:moveTo>
                  <a:lnTo>
                    <a:pt x="2764315" y="0"/>
                  </a:lnTo>
                  <a:lnTo>
                    <a:pt x="2764315" y="1193551"/>
                  </a:lnTo>
                  <a:lnTo>
                    <a:pt x="0" y="119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</p:grpSp>
      <p:sp>
        <p:nvSpPr>
          <p:cNvPr id="30" name="TextBox 16">
            <a:extLst>
              <a:ext uri="{FF2B5EF4-FFF2-40B4-BE49-F238E27FC236}">
                <a16:creationId xmlns:a16="http://schemas.microsoft.com/office/drawing/2014/main" id="{043E5E18-0F2C-B8CD-00BE-F6ED914012DB}"/>
              </a:ext>
            </a:extLst>
          </p:cNvPr>
          <p:cNvSpPr txBox="1"/>
          <p:nvPr/>
        </p:nvSpPr>
        <p:spPr>
          <a:xfrm>
            <a:off x="1028700" y="307657"/>
            <a:ext cx="8420100" cy="72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176" dirty="0" err="1">
                <a:solidFill>
                  <a:srgbClr val="1A1D3A"/>
                </a:solidFill>
                <a:latin typeface="League Spartan Bold"/>
              </a:rPr>
              <a:t>ICEZONE</a:t>
            </a:r>
            <a:r>
              <a:rPr lang="en-US" sz="4200" spc="176" dirty="0">
                <a:solidFill>
                  <a:srgbClr val="1A1D3A"/>
                </a:solidFill>
                <a:latin typeface="League Spartan Bold"/>
              </a:rPr>
              <a:t> INSTALLATION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2E168-E80D-3C01-FE66-238E0ABD07AA}"/>
              </a:ext>
            </a:extLst>
          </p:cNvPr>
          <p:cNvSpPr txBox="1"/>
          <p:nvPr/>
        </p:nvSpPr>
        <p:spPr>
          <a:xfrm>
            <a:off x="1028700" y="1333500"/>
            <a:ext cx="5115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Install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Icezone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supply and return 5/8” ID tubing as shown. 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the location of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Icezone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tubing installed in grommets to locate the mounting hole.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85D3E-7F3A-5A9E-7124-57EC29173F1B}"/>
              </a:ext>
            </a:extLst>
          </p:cNvPr>
          <p:cNvSpPr txBox="1"/>
          <p:nvPr/>
        </p:nvSpPr>
        <p:spPr>
          <a:xfrm>
            <a:off x="10505880" y="1333499"/>
            <a:ext cx="5115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 the hole to mount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Icezone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unit on the panel.  Use a pen to locate the mounting hole.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Drill a 1/8” hole.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1E91A0-E814-C452-4ECE-1DCCAA3A6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3701288"/>
            <a:ext cx="6210299" cy="351779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578F20A-FFCA-A892-D237-81AE80224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7" t="11806" r="34107" b="31249"/>
          <a:stretch/>
        </p:blipFill>
        <p:spPr bwMode="auto">
          <a:xfrm>
            <a:off x="10505879" y="3162300"/>
            <a:ext cx="5038920" cy="47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11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3" y="9348788"/>
            <a:ext cx="18073829" cy="895163"/>
            <a:chOff x="0" y="0"/>
            <a:chExt cx="24098439" cy="11935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63925"/>
              <a:ext cx="21688805" cy="665700"/>
              <a:chOff x="0" y="0"/>
              <a:chExt cx="14615536" cy="4485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615536" cy="448598"/>
              </a:xfrm>
              <a:custGeom>
                <a:avLst/>
                <a:gdLst/>
                <a:ahLst/>
                <a:cxnLst/>
                <a:rect l="l" t="t" r="r" b="b"/>
                <a:pathLst>
                  <a:path w="14615536" h="448598">
                    <a:moveTo>
                      <a:pt x="0" y="0"/>
                    </a:moveTo>
                    <a:lnTo>
                      <a:pt x="14615536" y="0"/>
                    </a:lnTo>
                    <a:lnTo>
                      <a:pt x="14615536" y="448598"/>
                    </a:lnTo>
                    <a:lnTo>
                      <a:pt x="0" y="448598"/>
                    </a:lnTo>
                    <a:close/>
                  </a:path>
                </a:pathLst>
              </a:custGeom>
              <a:solidFill>
                <a:srgbClr val="2DAFE6"/>
              </a:solidFill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14615536" cy="524798"/>
              </a:xfrm>
              <a:prstGeom prst="rect">
                <a:avLst/>
              </a:prstGeom>
            </p:spPr>
            <p:txBody>
              <a:bodyPr lIns="3503" tIns="3503" rIns="3503" bIns="3503" rtlCol="0" anchor="ctr"/>
              <a:lstStyle/>
              <a:p>
                <a:pPr marL="0" lvl="0" indent="0" algn="l">
                  <a:lnSpc>
                    <a:spcPts val="5759"/>
                  </a:lnSpc>
                  <a:spcBef>
                    <a:spcPct val="0"/>
                  </a:spcBef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1334124" y="0"/>
              <a:ext cx="2764315" cy="1193551"/>
            </a:xfrm>
            <a:custGeom>
              <a:avLst/>
              <a:gdLst/>
              <a:ahLst/>
              <a:cxnLst/>
              <a:rect l="l" t="t" r="r" b="b"/>
              <a:pathLst>
                <a:path w="2764315" h="1193551">
                  <a:moveTo>
                    <a:pt x="0" y="0"/>
                  </a:moveTo>
                  <a:lnTo>
                    <a:pt x="2764315" y="0"/>
                  </a:lnTo>
                  <a:lnTo>
                    <a:pt x="2764315" y="1193551"/>
                  </a:lnTo>
                  <a:lnTo>
                    <a:pt x="0" y="119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</p:grpSp>
      <p:sp>
        <p:nvSpPr>
          <p:cNvPr id="30" name="TextBox 16">
            <a:extLst>
              <a:ext uri="{FF2B5EF4-FFF2-40B4-BE49-F238E27FC236}">
                <a16:creationId xmlns:a16="http://schemas.microsoft.com/office/drawing/2014/main" id="{043E5E18-0F2C-B8CD-00BE-F6ED914012DB}"/>
              </a:ext>
            </a:extLst>
          </p:cNvPr>
          <p:cNvSpPr txBox="1"/>
          <p:nvPr/>
        </p:nvSpPr>
        <p:spPr>
          <a:xfrm>
            <a:off x="1028700" y="307657"/>
            <a:ext cx="8420100" cy="72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176" dirty="0" err="1">
                <a:solidFill>
                  <a:srgbClr val="1A1D3A"/>
                </a:solidFill>
                <a:latin typeface="League Spartan Bold"/>
              </a:rPr>
              <a:t>ICEZONE</a:t>
            </a:r>
            <a:r>
              <a:rPr lang="en-US" sz="4200" spc="176" dirty="0">
                <a:solidFill>
                  <a:srgbClr val="1A1D3A"/>
                </a:solidFill>
                <a:latin typeface="League Spartan Bold"/>
              </a:rPr>
              <a:t> INSTALLATION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0E78E-D34E-A6D0-6143-112360796D91}"/>
              </a:ext>
            </a:extLst>
          </p:cNvPr>
          <p:cNvSpPr txBox="1"/>
          <p:nvPr/>
        </p:nvSpPr>
        <p:spPr>
          <a:xfrm>
            <a:off x="1028701" y="1616214"/>
            <a:ext cx="521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Place the mounting rivet into the mounting hole.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C8BD6A-516E-9B89-A888-F8B449268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764236"/>
            <a:ext cx="5606737" cy="46393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D0FA7B-0715-C26A-58CC-7D0183E77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2764236"/>
            <a:ext cx="1981200" cy="15758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A9D9B4-9ABD-F245-6763-AB580CED4F90}"/>
              </a:ext>
            </a:extLst>
          </p:cNvPr>
          <p:cNvSpPr txBox="1"/>
          <p:nvPr/>
        </p:nvSpPr>
        <p:spPr>
          <a:xfrm>
            <a:off x="9982200" y="1616214"/>
            <a:ext cx="5934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Install the 5/8” to 3/8” reducer fitting into the supply line 5/8” tubing inside the dispenser enclosure.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370A7-477A-36A9-67C4-484E94B2E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2535195"/>
            <a:ext cx="5934570" cy="451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47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875</Words>
  <Application>Microsoft Office PowerPoint</Application>
  <PresentationFormat>Custom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League Spartan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Biozone Scientific Encyclopedia UK</dc:title>
  <dc:creator>Niamh Parry</dc:creator>
  <cp:lastModifiedBy>Niamh Parry</cp:lastModifiedBy>
  <cp:revision>16</cp:revision>
  <dcterms:created xsi:type="dcterms:W3CDTF">2006-08-16T00:00:00Z</dcterms:created>
  <dcterms:modified xsi:type="dcterms:W3CDTF">2024-08-23T14:13:05Z</dcterms:modified>
  <dc:identifier>DAF76ts4vUs</dc:identifier>
</cp:coreProperties>
</file>